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
  </p:notesMasterIdLst>
  <p:sldIdLst>
    <p:sldId id="310" r:id="rId4"/>
    <p:sldId id="268" r:id="rId5"/>
    <p:sldId id="286" r:id="rId6"/>
    <p:sldId id="311" r:id="rId7"/>
    <p:sldId id="272" r:id="rId8"/>
    <p:sldId id="312" r:id="rId9"/>
    <p:sldId id="313" r:id="rId10"/>
    <p:sldId id="314" r:id="rId11"/>
    <p:sldId id="31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博闻 李" initials="博闻" lastIdx="1" clrIdx="0">
    <p:extLst>
      <p:ext uri="{19B8F6BF-5375-455C-9EA6-DF929625EA0E}">
        <p15:presenceInfo xmlns:p15="http://schemas.microsoft.com/office/powerpoint/2012/main" userId="711e297dbcffa9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C7115-7FD2-427C-A748-9770B42274BC}"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BB58D-6051-416A-9781-F75BFFB69FDC}" type="slidenum">
              <a:rPr lang="zh-CN" altLang="en-US" smtClean="0"/>
              <a:t>‹#›</a:t>
            </a:fld>
            <a:endParaRPr lang="zh-CN" altLang="en-US"/>
          </a:p>
        </p:txBody>
      </p:sp>
    </p:spTree>
    <p:extLst>
      <p:ext uri="{BB962C8B-B14F-4D97-AF65-F5344CB8AC3E}">
        <p14:creationId xmlns:p14="http://schemas.microsoft.com/office/powerpoint/2010/main" val="634840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6F90E9-A9C3-4454-9A7F-59D74D941164}" type="slidenum">
              <a:rPr lang="zh-CN" altLang="en-US" smtClean="0"/>
              <a:t>1</a:t>
            </a:fld>
            <a:endParaRPr lang="zh-CN" altLang="en-US"/>
          </a:p>
        </p:txBody>
      </p:sp>
    </p:spTree>
    <p:extLst>
      <p:ext uri="{BB962C8B-B14F-4D97-AF65-F5344CB8AC3E}">
        <p14:creationId xmlns:p14="http://schemas.microsoft.com/office/powerpoint/2010/main" val="101227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4A85F-C18A-4001-A5EF-9E0E4A18526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331DA0-98E8-4A4F-B110-665FDA392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8C72D0-3466-45F2-A916-379F4FABD6D0}"/>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748DCBE2-4DFD-4397-9E3A-5FA1FE1A22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57F82F-49DB-425D-8BCD-5E8B38505182}"/>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180788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DD3B7-1514-416E-B075-1054A573FF4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3B9500-9650-4301-91D9-9E33AD76D0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6D3321-487B-4E62-BFFF-540E60B08570}"/>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2E351510-3737-4351-BFF9-8E2E880CC1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71A409-35A5-401C-8F31-B21382A2F857}"/>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38772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DB8481-F407-41BA-ABE3-90058403AA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C8E430-8D92-415F-8AD8-1BAEE8EFF08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56298E-A44B-473C-ACF2-2AF47C05CFA7}"/>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3C261C84-B778-4882-B0B7-0E2F1E9C77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5AA791-4E22-49FF-A614-0F76D467CD1B}"/>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3690583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006B0-E05E-4E8A-BFCF-70C2A3D2354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6BB3087-2EE2-4088-89FD-F891396E9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931864-D790-47C7-86E8-4BE67C0AD29A}"/>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38D8446E-5882-4062-B5C2-30731D5323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6E778B-4ABB-4125-8983-B1BA2D885C49}"/>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3122543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C443A-8474-4817-B1CC-9E0B7EF503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0579D2-5DCD-4351-ADAC-F6E6D55E0BD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BEBCF1-9DFB-4FE9-A613-AEB9B8151F7D}"/>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AEE3BF37-CAD1-48F9-9916-45CB023F47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E4BA46-AD9F-425D-A067-7939C9B00BD0}"/>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675538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E86B9-661D-4418-8463-E92D5D0B3C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EC0AED-5CA9-426E-8640-0A1619B08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88C0DF4-4AB4-42E5-BA72-456F3E1D2425}"/>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A149D2F9-53DF-430C-9687-6AE47F27EE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E98731-953B-4161-9CB3-BAF5306384A9}"/>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506166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ADC79-12B9-448A-B323-D490177547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671F98-357A-4094-91FC-6B5352D69F7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3FBC6D-095C-4603-B834-9C342C5CD3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D9B1345-545B-4909-B178-4A824C58BE67}"/>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C7E05953-4468-4758-8A21-F9E0BEABFC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3D593D-D6F6-45FA-848D-640C374E480F}"/>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1961884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4EAABE-9AB4-4300-9F37-118F1ABEC3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5FA6B6-1F93-405A-A304-0C2595D03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D17B60C-C785-413B-B311-46ABD4E3B98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BFA9AE9-B3BC-474E-B713-C28FC4CAF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0385A3F-E051-4002-AA2C-853A096F249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53379A4-4368-4747-BA7B-236DC7282B3E}"/>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DF14DC43-40AE-42B4-9ACD-11EC0912D34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964FC94-5FF2-4CB0-A02F-C99A328DF03A}"/>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497782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B6ED9-ACE6-4591-A2ED-E126EF48471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F39197-2D39-4B74-B75B-DB2CF1E50C46}"/>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FDA192D3-2B25-4239-AE3C-D97E2DE70B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B4C530-D1E2-42BE-9A09-82FD1A2A5C7F}"/>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2460237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6B7196-B351-42A6-9D6D-A4F219D9FBD5}"/>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2C149461-8550-48ED-B9DE-866FA636198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C0F25C-245B-409D-8654-2A78A640E0FB}"/>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452415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B9766-70B5-454A-83F0-3A3A680D65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3152F9-C719-4864-82D7-F0FF224C9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DD47346-8D90-465A-90C9-F0F31E143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973BA26-6E7C-45CD-A117-83C0C632452C}"/>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B4A6F179-B492-4DFF-BA59-991D6345A7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6D8766-C93B-41AF-A25D-11BB847ED856}"/>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170325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7E2C4-B635-469B-8D2D-31478FF0E4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F8A5BE-829F-45E0-8959-EF61CFA546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787B6B-E54E-45E7-9A67-B184CA1C0958}"/>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8FFC5A27-A031-4985-8863-E7D65F17C9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A7FCAF-8CC9-420C-BA1B-AEEC50BCFF49}"/>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204693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D832A-A92F-4FC3-90E4-FBD3B798F7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FDFB35-82C4-4116-BEEB-92B8F28460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9381A7-3764-4004-AF77-9A15E886F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4E919DF-20E5-4A91-ADF2-3AB19CD4DC09}"/>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2359BFAE-28F3-4198-8C15-56F4143CE9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4A0A1A-292C-49FC-89FE-DB3CE14A30AF}"/>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1652218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36EBC-348B-445F-8335-93951DF4EB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979F4A-6D25-4520-94EC-ACE6D01F530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7776F2-7854-4108-A2E3-1A142EA4433A}"/>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4B3F55E5-F0D9-4157-A0E5-718D9EEA16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483E34-C351-4619-B276-3F1BF7D83127}"/>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673240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0A85183-290E-46A3-A1D8-034257213FD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E62A8D-6F19-4BCF-91C6-5574001910F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2351739-D138-47D9-934B-4D15F28F40E9}"/>
              </a:ext>
            </a:extLst>
          </p:cNvPr>
          <p:cNvSpPr>
            <a:spLocks noGrp="1"/>
          </p:cNvSpPr>
          <p:nvPr>
            <p:ph type="dt" sz="half" idx="10"/>
          </p:nvPr>
        </p:nvSpPr>
        <p:spPr/>
        <p:txBody>
          <a:body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47AADB61-8482-49E9-8065-44E1CEC842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B95859-A4A2-4902-ADBF-BF877C4E06FA}"/>
              </a:ext>
            </a:extLst>
          </p:cNvPr>
          <p:cNvSpPr>
            <a:spLocks noGrp="1"/>
          </p:cNvSpPr>
          <p:nvPr>
            <p:ph type="sldNum" sz="quarter" idx="12"/>
          </p:nvPr>
        </p:nvSpPr>
        <p:spPr/>
        <p:txBody>
          <a:body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678848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FD120B-7405-4162-A8E9-D6E4CB003AA2}"/>
              </a:ext>
            </a:extLst>
          </p:cNvPr>
          <p:cNvSpPr>
            <a:spLocks noGrp="1"/>
          </p:cNvSpPr>
          <p:nvPr>
            <p:ph type="dt" sz="half" idx="10"/>
          </p:nvPr>
        </p:nvSpPr>
        <p:spPr/>
        <p:txBody>
          <a:bodyPr/>
          <a:lstStyle/>
          <a:p>
            <a:fld id="{FFF336FB-9BB5-4975-9905-E33F27441AF7}"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E28E7F14-0E91-4B19-AFD2-D2C23D37116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4CAC43C-07EF-4EA9-B4DC-B64FD5471E0D}"/>
              </a:ext>
            </a:extLst>
          </p:cNvPr>
          <p:cNvSpPr>
            <a:spLocks noGrp="1"/>
          </p:cNvSpPr>
          <p:nvPr>
            <p:ph type="sldNum" sz="quarter" idx="12"/>
          </p:nvPr>
        </p:nvSpPr>
        <p:spPr/>
        <p:txBody>
          <a:bodyPr/>
          <a:lstStyle/>
          <a:p>
            <a:fld id="{9C9395E0-EAD9-4842-9B84-6AE03A678DAD}" type="slidenum">
              <a:rPr lang="zh-CN" altLang="en-US" smtClean="0"/>
              <a:t>‹#›</a:t>
            </a:fld>
            <a:endParaRPr lang="zh-CN" altLang="en-US"/>
          </a:p>
        </p:txBody>
      </p:sp>
    </p:spTree>
    <p:extLst>
      <p:ext uri="{BB962C8B-B14F-4D97-AF65-F5344CB8AC3E}">
        <p14:creationId xmlns:p14="http://schemas.microsoft.com/office/powerpoint/2010/main" val="1502122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1148E-53AC-4016-BD8A-F485A5921A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D165FE-D52D-490C-8DF1-9F41113BA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1250C8-B2CB-44CE-B741-38A2D27B54BB}"/>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6D4D9DC6-C392-4B5C-8092-9581354197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2BAE63-1D82-4FBA-9EE2-BAFCB80AF16D}"/>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2896916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3C5C0-39AF-413D-BAC1-24F77C1CF9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62F0F-8B1F-4C28-89D6-4237C0B4BE9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6A836B-8D2E-4683-89AF-0C3BA3C1BC4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2DF30D-A308-4B45-A6CE-24A611E437DA}"/>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F541620E-BCCA-4BE1-B9E0-6F5BA6FA64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46823F-89BE-4A83-9DF4-E25CBCDFF31D}"/>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3843707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88194-9A43-4771-BDE6-4A51DAAF158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F4C0E3-ADF1-4361-92DF-871D3AC67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9E1365-905A-4A61-9605-AE717A7F844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4092B6-4754-4EA3-9056-9E1FEBFE8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C679F4-C12A-4907-A333-D443DD66326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4E0D23-2A1B-4881-A158-525AEC1D0ECF}"/>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8" name="页脚占位符 7">
            <a:extLst>
              <a:ext uri="{FF2B5EF4-FFF2-40B4-BE49-F238E27FC236}">
                <a16:creationId xmlns:a16="http://schemas.microsoft.com/office/drawing/2014/main" id="{5E2AE73A-2D64-4AF8-B837-6A02B9C9FF9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DE59E5-E867-46E5-B36B-F4FD9D817F93}"/>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150731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4DE96-9975-46F2-ABEF-40C6E635C3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2BBAB4D-7961-491F-97E5-AE7773D03A3B}"/>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4" name="页脚占位符 3">
            <a:extLst>
              <a:ext uri="{FF2B5EF4-FFF2-40B4-BE49-F238E27FC236}">
                <a16:creationId xmlns:a16="http://schemas.microsoft.com/office/drawing/2014/main" id="{37ED0B9C-6BAB-4A4F-A295-0DCE2766ADD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929076-967E-4177-B3F8-EA55830C891C}"/>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216545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3C4232-32A4-4533-A50D-F5EF5C5855F3}"/>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3" name="页脚占位符 2">
            <a:extLst>
              <a:ext uri="{FF2B5EF4-FFF2-40B4-BE49-F238E27FC236}">
                <a16:creationId xmlns:a16="http://schemas.microsoft.com/office/drawing/2014/main" id="{6B747398-637C-411E-B26F-00E018C3BE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23BBBD-0636-4FB3-8436-D18462DFE867}"/>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1424736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0EDC8-C006-4940-A23B-2E20326049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66CAC3-2814-4C61-8FEB-21190DF1A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83D07F0-FEEA-4EAD-A38A-668F80334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15E247-FD41-440C-A5B1-2A5935DBD243}"/>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D1B6CE8C-C600-45C8-998A-20DCBC8AC4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E56B2A-7E6E-4917-9777-655BB854080E}"/>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132383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8A052-19EB-4A0C-A32B-9682CF2951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501FFF-F234-401F-9D0A-E3D3850DE8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58F551C-A9A3-42A7-B589-ECD655771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8521E3-2941-4EC2-B701-3778D73EA3EB}"/>
              </a:ext>
            </a:extLst>
          </p:cNvPr>
          <p:cNvSpPr>
            <a:spLocks noGrp="1"/>
          </p:cNvSpPr>
          <p:nvPr>
            <p:ph type="dt" sz="half" idx="10"/>
          </p:nvPr>
        </p:nvSpPr>
        <p:spPr/>
        <p:txBody>
          <a:bodyPr/>
          <a:lstStyle/>
          <a:p>
            <a:fld id="{5A19B082-0A80-463B-99DC-2D52185B4B3D}" type="datetimeFigureOut">
              <a:rPr lang="zh-CN" altLang="en-US" smtClean="0"/>
              <a:t>2019/4/12</a:t>
            </a:fld>
            <a:endParaRPr lang="zh-CN" altLang="en-US"/>
          </a:p>
        </p:txBody>
      </p:sp>
      <p:sp>
        <p:nvSpPr>
          <p:cNvPr id="6" name="页脚占位符 5">
            <a:extLst>
              <a:ext uri="{FF2B5EF4-FFF2-40B4-BE49-F238E27FC236}">
                <a16:creationId xmlns:a16="http://schemas.microsoft.com/office/drawing/2014/main" id="{458EA13B-92D5-4E10-B7A6-5504AD433A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2C7962-1F2E-4FA2-B96C-C5483EA23E49}"/>
              </a:ext>
            </a:extLst>
          </p:cNvPr>
          <p:cNvSpPr>
            <a:spLocks noGrp="1"/>
          </p:cNvSpPr>
          <p:nvPr>
            <p:ph type="sldNum" sz="quarter" idx="12"/>
          </p:nvPr>
        </p:nvSpPr>
        <p:spPr/>
        <p:txBody>
          <a:body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1756014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C310FE-78D5-486A-BD49-845B90CCD9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1961E3E-F569-42B7-932A-3CE9E7379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1CFAF5-314A-41D2-8918-C9C584FDB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9B082-0A80-463B-99DC-2D52185B4B3D}"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B5566F6C-38E8-4C8A-B8AC-CE6114F1AC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3989E7-B4FB-47F1-8815-D2FD40FBD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E135A-0E48-4321-9500-BF18ECE129E5}" type="slidenum">
              <a:rPr lang="zh-CN" altLang="en-US" smtClean="0"/>
              <a:t>‹#›</a:t>
            </a:fld>
            <a:endParaRPr lang="zh-CN" altLang="en-US"/>
          </a:p>
        </p:txBody>
      </p:sp>
    </p:spTree>
    <p:extLst>
      <p:ext uri="{BB962C8B-B14F-4D97-AF65-F5344CB8AC3E}">
        <p14:creationId xmlns:p14="http://schemas.microsoft.com/office/powerpoint/2010/main" val="377865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16A613-0559-4D39-BAC0-01B88E378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893A53F-C02A-451B-998A-DC13AB8635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70F7501-DE9D-4E0F-9170-9F355FE1C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9347C-7D2C-4AEE-A005-7E953DBCB939}"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4066D6B9-92F2-41F3-8416-A14850B135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000E1D-9B33-4C58-8158-AD248587FA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F7346-3971-45E5-B97E-52BC2AF8DA06}" type="slidenum">
              <a:rPr lang="zh-CN" altLang="en-US" smtClean="0"/>
              <a:t>‹#›</a:t>
            </a:fld>
            <a:endParaRPr lang="zh-CN" altLang="en-US"/>
          </a:p>
        </p:txBody>
      </p:sp>
    </p:spTree>
    <p:extLst>
      <p:ext uri="{BB962C8B-B14F-4D97-AF65-F5344CB8AC3E}">
        <p14:creationId xmlns:p14="http://schemas.microsoft.com/office/powerpoint/2010/main" val="332403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08EC8B-1D00-4B5F-AA43-7C3D92CC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9B7559F-791C-4F68-89FF-B80A455808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354E88-3072-4AA1-A833-9E83226E4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336FB-9BB5-4975-9905-E33F27441AF7}" type="datetimeFigureOut">
              <a:rPr lang="zh-CN" altLang="en-US" smtClean="0"/>
              <a:t>2019/4/12</a:t>
            </a:fld>
            <a:endParaRPr lang="zh-CN" altLang="en-US"/>
          </a:p>
        </p:txBody>
      </p:sp>
      <p:sp>
        <p:nvSpPr>
          <p:cNvPr id="5" name="页脚占位符 4">
            <a:extLst>
              <a:ext uri="{FF2B5EF4-FFF2-40B4-BE49-F238E27FC236}">
                <a16:creationId xmlns:a16="http://schemas.microsoft.com/office/drawing/2014/main" id="{CE18298E-F959-49F4-B34A-CC1010A43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B1BA5F8-0BC4-498A-B7AD-E09F3DC36B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395E0-EAD9-4842-9B84-6AE03A678DAD}" type="slidenum">
              <a:rPr lang="zh-CN" altLang="en-US" smtClean="0"/>
              <a:t>‹#›</a:t>
            </a:fld>
            <a:endParaRPr lang="zh-CN" altLang="en-US"/>
          </a:p>
        </p:txBody>
      </p:sp>
    </p:spTree>
    <p:extLst>
      <p:ext uri="{BB962C8B-B14F-4D97-AF65-F5344CB8AC3E}">
        <p14:creationId xmlns:p14="http://schemas.microsoft.com/office/powerpoint/2010/main" val="501672751"/>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hyperlink" Target="https://pxhere.com/zh/photo/83646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3.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CD77608D-34FE-425B-BE81-6934F12E3DF9}"/>
              </a:ext>
            </a:extLst>
          </p:cNvPr>
          <p:cNvSpPr txBox="1"/>
          <p:nvPr/>
        </p:nvSpPr>
        <p:spPr>
          <a:xfrm>
            <a:off x="2053772" y="1851645"/>
            <a:ext cx="8084456" cy="31547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i="0" u="none" strike="noStrike" kern="1200" cap="none" spc="0" normalizeH="0" baseline="0" noProof="0" dirty="0">
                <a:ln>
                  <a:noFill/>
                </a:ln>
                <a:solidFill>
                  <a:srgbClr val="F2F2F2">
                    <a:alpha val="40000"/>
                  </a:srgbClr>
                </a:solidFill>
                <a:effectLst/>
                <a:uLnTx/>
                <a:uFillTx/>
                <a:latin typeface="微软雅黑" panose="020B0503020204020204" pitchFamily="34" charset="-122"/>
                <a:ea typeface="微软雅黑" panose="020B0503020204020204" pitchFamily="34" charset="-122"/>
                <a:cs typeface="+mn-cs"/>
              </a:rPr>
              <a:t>2019</a:t>
            </a:r>
            <a:endParaRPr kumimoji="0" lang="zh-CN" altLang="en-US" sz="19900" b="1" i="0" u="none" strike="noStrike" kern="1200" cap="none" spc="0" normalizeH="0" baseline="0" noProof="0" dirty="0">
              <a:ln>
                <a:noFill/>
              </a:ln>
              <a:solidFill>
                <a:srgbClr val="F2F2F2">
                  <a:alpha val="40000"/>
                </a:srgb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descr="演讲标题">
            <a:extLst>
              <a:ext uri="{FF2B5EF4-FFF2-40B4-BE49-F238E27FC236}">
                <a16:creationId xmlns:a16="http://schemas.microsoft.com/office/drawing/2014/main" id="{EDE0989B-7A3B-4CD6-BA5A-C38557FBDEC4}"/>
              </a:ext>
            </a:extLst>
          </p:cNvPr>
          <p:cNvSpPr txBox="1"/>
          <p:nvPr/>
        </p:nvSpPr>
        <p:spPr>
          <a:xfrm>
            <a:off x="695324" y="2649775"/>
            <a:ext cx="10801350" cy="1446550"/>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spc="600" dirty="0">
                <a:solidFill>
                  <a:srgbClr val="757575"/>
                </a:solidFill>
                <a:latin typeface="微软雅黑" panose="020B0503020204020204" pitchFamily="34" charset="-122"/>
                <a:ea typeface="微软雅黑" panose="020B0503020204020204" pitchFamily="34" charset="-122"/>
              </a:rPr>
              <a:t>小巷</a:t>
            </a:r>
            <a:endParaRPr lang="en-US" altLang="zh-CN" sz="4400" spc="600" dirty="0">
              <a:solidFill>
                <a:srgbClr val="757575"/>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spc="600" dirty="0">
                <a:solidFill>
                  <a:srgbClr val="757575"/>
                </a:solidFill>
                <a:latin typeface="微软雅黑" panose="020B0503020204020204" pitchFamily="34" charset="-122"/>
                <a:ea typeface="微软雅黑" panose="020B0503020204020204" pitchFamily="34" charset="-122"/>
              </a:rPr>
              <a:t>软件测试计划</a:t>
            </a:r>
            <a:endParaRPr kumimoji="0" lang="zh-CN" altLang="en-US" sz="4400" b="0" i="0" u="none" strike="noStrike" kern="1200" cap="none" spc="600" normalizeH="0" baseline="0" noProof="0" dirty="0">
              <a:ln>
                <a:noFill/>
              </a:ln>
              <a:solidFill>
                <a:srgbClr val="757575"/>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descr="演讲时间">
            <a:extLst>
              <a:ext uri="{FF2B5EF4-FFF2-40B4-BE49-F238E27FC236}">
                <a16:creationId xmlns:a16="http://schemas.microsoft.com/office/drawing/2014/main" id="{35AEC5C3-25E4-4089-89BD-784875B61DB2}"/>
              </a:ext>
            </a:extLst>
          </p:cNvPr>
          <p:cNvSpPr txBox="1"/>
          <p:nvPr/>
        </p:nvSpPr>
        <p:spPr>
          <a:xfrm>
            <a:off x="516579" y="5268021"/>
            <a:ext cx="10801350" cy="369332"/>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757575"/>
                </a:solidFill>
                <a:effectLst/>
                <a:uLnTx/>
                <a:uFillTx/>
                <a:latin typeface="微软雅黑" panose="020B0503020204020204" pitchFamily="34" charset="-122"/>
                <a:ea typeface="微软雅黑" panose="020B0503020204020204" pitchFamily="34" charset="-122"/>
                <a:cs typeface="+mn-cs"/>
              </a:rPr>
              <a:t>2019/04/12</a:t>
            </a:r>
            <a:endParaRPr kumimoji="0" lang="zh-CN" altLang="en-US" sz="1800" b="0" i="0" u="none" strike="noStrike" kern="1200" cap="none" spc="0" normalizeH="0" baseline="0" noProof="0" dirty="0">
              <a:ln>
                <a:noFill/>
              </a:ln>
              <a:solidFill>
                <a:srgbClr val="757575"/>
              </a:solidFill>
              <a:effectLst/>
              <a:uLnTx/>
              <a:uFillTx/>
              <a:latin typeface="微软雅黑" panose="020B0503020204020204" pitchFamily="34" charset="-122"/>
              <a:ea typeface="微软雅黑" panose="020B0503020204020204" pitchFamily="34" charset="-122"/>
              <a:cs typeface="+mn-cs"/>
            </a:endParaRPr>
          </a:p>
        </p:txBody>
      </p:sp>
      <p:cxnSp>
        <p:nvCxnSpPr>
          <p:cNvPr id="24" name="直接连接符 23">
            <a:extLst>
              <a:ext uri="{FF2B5EF4-FFF2-40B4-BE49-F238E27FC236}">
                <a16:creationId xmlns:a16="http://schemas.microsoft.com/office/drawing/2014/main" id="{B0C12D2B-5C49-40E3-A73C-D430958AE1AA}"/>
              </a:ext>
            </a:extLst>
          </p:cNvPr>
          <p:cNvCxnSpPr>
            <a:cxnSpLocks/>
          </p:cNvCxnSpPr>
          <p:nvPr/>
        </p:nvCxnSpPr>
        <p:spPr>
          <a:xfrm flipV="1">
            <a:off x="6013450" y="-14514"/>
            <a:ext cx="0" cy="174625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直接连接符 25">
            <a:extLst>
              <a:ext uri="{FF2B5EF4-FFF2-40B4-BE49-F238E27FC236}">
                <a16:creationId xmlns:a16="http://schemas.microsoft.com/office/drawing/2014/main" id="{D85A89B3-A2E9-4313-9BFF-86F0970B4316}"/>
              </a:ext>
            </a:extLst>
          </p:cNvPr>
          <p:cNvCxnSpPr>
            <a:cxnSpLocks/>
          </p:cNvCxnSpPr>
          <p:nvPr/>
        </p:nvCxnSpPr>
        <p:spPr>
          <a:xfrm flipV="1">
            <a:off x="6013450" y="5637353"/>
            <a:ext cx="0" cy="1264531"/>
          </a:xfrm>
          <a:prstGeom prst="line">
            <a:avLst/>
          </a:prstGeom>
          <a:ln/>
        </p:spPr>
        <p:style>
          <a:lnRef idx="3">
            <a:schemeClr val="accent1"/>
          </a:lnRef>
          <a:fillRef idx="0">
            <a:schemeClr val="accent1"/>
          </a:fillRef>
          <a:effectRef idx="2">
            <a:schemeClr val="accent1"/>
          </a:effectRef>
          <a:fontRef idx="minor">
            <a:schemeClr val="tx1"/>
          </a:fontRef>
        </p:style>
      </p:cxnSp>
      <p:sp>
        <p:nvSpPr>
          <p:cNvPr id="28" name="文本框 27">
            <a:extLst>
              <a:ext uri="{FF2B5EF4-FFF2-40B4-BE49-F238E27FC236}">
                <a16:creationId xmlns:a16="http://schemas.microsoft.com/office/drawing/2014/main" id="{01163F8B-19FC-42F4-96C0-FEE6E5E56ECC}"/>
              </a:ext>
            </a:extLst>
          </p:cNvPr>
          <p:cNvSpPr txBox="1"/>
          <p:nvPr/>
        </p:nvSpPr>
        <p:spPr>
          <a:xfrm>
            <a:off x="8020049" y="6330725"/>
            <a:ext cx="3490183" cy="261610"/>
          </a:xfrm>
          <a:prstGeom prst="rect">
            <a:avLst/>
          </a:prstGeom>
          <a:noFill/>
        </p:spPr>
        <p:txBody>
          <a:bodyPr wrap="square" rtlCol="0">
            <a:spAutoFit/>
          </a:bodyPr>
          <a:lstStyle>
            <a:defPPr>
              <a:defRPr lang="zh-CN"/>
            </a:defPPr>
            <a:lvl1pPr>
              <a:defRPr b="1">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757575"/>
                </a:solidFill>
                <a:effectLst/>
                <a:uLnTx/>
                <a:uFillTx/>
                <a:latin typeface="微软雅黑 Light" panose="020B0502040204020203" pitchFamily="34" charset="-122"/>
                <a:ea typeface="微软雅黑 Light" panose="020B0502040204020203" pitchFamily="34" charset="-122"/>
                <a:cs typeface="+mn-cs"/>
              </a:rPr>
              <a:t>Copyright © 2019 star Voyage. All Rights Reserved</a:t>
            </a:r>
            <a:endParaRPr kumimoji="0" lang="zh-CN" altLang="en-US" sz="1100" b="0" i="0" u="none" strike="noStrike" kern="1200" cap="none" spc="0" normalizeH="0" baseline="0" noProof="0" dirty="0">
              <a:ln>
                <a:noFill/>
              </a:ln>
              <a:solidFill>
                <a:srgbClr val="757575"/>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218595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DAF486B-D904-4398-B834-C67C6814F136}"/>
              </a:ext>
            </a:extLst>
          </p:cNvPr>
          <p:cNvSpPr txBox="1"/>
          <p:nvPr/>
        </p:nvSpPr>
        <p:spPr>
          <a:xfrm>
            <a:off x="3136900" y="473668"/>
            <a:ext cx="17399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prstClr val="black"/>
                </a:solidFill>
                <a:effectLst/>
                <a:uLnTx/>
                <a:uFillTx/>
                <a:latin typeface="等线" panose="020F0502020204030204"/>
                <a:ea typeface="等线" panose="02010600030101010101" pitchFamily="2" charset="-122"/>
                <a:cs typeface="+mn-cs"/>
              </a:rPr>
              <a:t>目录</a:t>
            </a:r>
          </a:p>
        </p:txBody>
      </p:sp>
      <p:sp>
        <p:nvSpPr>
          <p:cNvPr id="3" name="文本框 2">
            <a:extLst>
              <a:ext uri="{FF2B5EF4-FFF2-40B4-BE49-F238E27FC236}">
                <a16:creationId xmlns:a16="http://schemas.microsoft.com/office/drawing/2014/main" id="{84BBD6F3-3410-48AC-BA57-917BD1682808}"/>
              </a:ext>
            </a:extLst>
          </p:cNvPr>
          <p:cNvSpPr txBox="1"/>
          <p:nvPr/>
        </p:nvSpPr>
        <p:spPr>
          <a:xfrm>
            <a:off x="3188492" y="1243109"/>
            <a:ext cx="17399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300" normalizeH="0" baseline="0" noProof="0" dirty="0">
                <a:ln>
                  <a:noFill/>
                </a:ln>
                <a:solidFill>
                  <a:prstClr val="black"/>
                </a:solidFill>
                <a:effectLst/>
                <a:uLnTx/>
                <a:uFillTx/>
                <a:latin typeface="等线" panose="020F0502020204030204"/>
                <a:ea typeface="等线" panose="02010600030101010101" pitchFamily="2" charset="-122"/>
                <a:cs typeface="+mn-cs"/>
              </a:rPr>
              <a:t>CONTENTS</a:t>
            </a:r>
            <a:endParaRPr kumimoji="0" lang="zh-CN" altLang="en-US" sz="1400" b="0" i="0" u="none" strike="noStrike" kern="1200" cap="none" spc="30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4" name="组合 3">
            <a:extLst>
              <a:ext uri="{FF2B5EF4-FFF2-40B4-BE49-F238E27FC236}">
                <a16:creationId xmlns:a16="http://schemas.microsoft.com/office/drawing/2014/main" id="{975F6357-42DD-466D-9BB6-98263DF5667A}"/>
              </a:ext>
            </a:extLst>
          </p:cNvPr>
          <p:cNvGrpSpPr/>
          <p:nvPr/>
        </p:nvGrpSpPr>
        <p:grpSpPr>
          <a:xfrm>
            <a:off x="4006850" y="2180190"/>
            <a:ext cx="3340685" cy="693554"/>
            <a:chOff x="129457" y="981937"/>
            <a:chExt cx="3340685" cy="693554"/>
          </a:xfrm>
        </p:grpSpPr>
        <p:sp>
          <p:nvSpPr>
            <p:cNvPr id="5" name="文本框 4" descr="章节序号1">
              <a:extLst>
                <a:ext uri="{FF2B5EF4-FFF2-40B4-BE49-F238E27FC236}">
                  <a16:creationId xmlns:a16="http://schemas.microsoft.com/office/drawing/2014/main" id="{1CD09066-2FE6-4AD0-BDA0-5F8F12B54DEA}"/>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01</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descr="章节标题1">
              <a:extLst>
                <a:ext uri="{FF2B5EF4-FFF2-40B4-BE49-F238E27FC236}">
                  <a16:creationId xmlns:a16="http://schemas.microsoft.com/office/drawing/2014/main" id="{9DFE700A-8F5C-4D53-99B6-7E1F5F27DF56}"/>
                </a:ext>
              </a:extLst>
            </p:cNvPr>
            <p:cNvSpPr txBox="1"/>
            <p:nvPr/>
          </p:nvSpPr>
          <p:spPr>
            <a:xfrm>
              <a:off x="792021" y="981937"/>
              <a:ext cx="2678121" cy="40011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等线" panose="020F0502020204030204"/>
                  <a:ea typeface="等线" panose="02010600030101010101" pitchFamily="2" charset="-122"/>
                </a:rPr>
                <a:t>系统描述</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文本框 6" descr="章节概要1">
              <a:extLst>
                <a:ext uri="{FF2B5EF4-FFF2-40B4-BE49-F238E27FC236}">
                  <a16:creationId xmlns:a16="http://schemas.microsoft.com/office/drawing/2014/main" id="{61163C64-F64A-4AF6-B4D6-A2B35294A5E6}"/>
                </a:ext>
              </a:extLst>
            </p:cNvPr>
            <p:cNvSpPr txBox="1"/>
            <p:nvPr/>
          </p:nvSpPr>
          <p:spPr>
            <a:xfrm>
              <a:off x="792021" y="1398492"/>
              <a:ext cx="2678121" cy="276999"/>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8" name="组合 7">
            <a:extLst>
              <a:ext uri="{FF2B5EF4-FFF2-40B4-BE49-F238E27FC236}">
                <a16:creationId xmlns:a16="http://schemas.microsoft.com/office/drawing/2014/main" id="{25804627-F3A5-4211-A24D-B5E9665452AE}"/>
              </a:ext>
            </a:extLst>
          </p:cNvPr>
          <p:cNvGrpSpPr/>
          <p:nvPr/>
        </p:nvGrpSpPr>
        <p:grpSpPr>
          <a:xfrm>
            <a:off x="4006850" y="3406609"/>
            <a:ext cx="3340685" cy="416957"/>
            <a:chOff x="129457" y="981937"/>
            <a:chExt cx="3340685" cy="416957"/>
          </a:xfrm>
        </p:grpSpPr>
        <p:sp>
          <p:nvSpPr>
            <p:cNvPr id="9" name="文本框 8" descr="章节序号2">
              <a:extLst>
                <a:ext uri="{FF2B5EF4-FFF2-40B4-BE49-F238E27FC236}">
                  <a16:creationId xmlns:a16="http://schemas.microsoft.com/office/drawing/2014/main" id="{3E7B361D-60FA-43C3-9DF6-0C27F81A0A49}"/>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02</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descr="章节标题2">
              <a:extLst>
                <a:ext uri="{FF2B5EF4-FFF2-40B4-BE49-F238E27FC236}">
                  <a16:creationId xmlns:a16="http://schemas.microsoft.com/office/drawing/2014/main" id="{F8FECAC5-BF1C-4189-AF94-8C94EEFCBD24}"/>
                </a:ext>
              </a:extLst>
            </p:cNvPr>
            <p:cNvSpPr txBox="1"/>
            <p:nvPr/>
          </p:nvSpPr>
          <p:spPr>
            <a:xfrm>
              <a:off x="792021" y="981937"/>
              <a:ext cx="2678121" cy="400110"/>
            </a:xfrm>
            <a:prstGeom prst="rect">
              <a:avLst/>
            </a:prstGeom>
            <a:noFill/>
          </p:spPr>
          <p:txBody>
            <a:bodyPr vert="horz" wrap="square" rtlCol="0">
              <a:spAutoFit/>
            </a:bodyPr>
            <a:lstStyle/>
            <a:p>
              <a:pPr lvl="0">
                <a:defRPr/>
              </a:pPr>
              <a:endParaRPr lang="zh-CN" altLang="en-US" sz="2000" spc="300" dirty="0">
                <a:solidFill>
                  <a:srgbClr val="9B0004"/>
                </a:solidFill>
                <a:latin typeface="华文中宋" panose="02010600040101010101" pitchFamily="2" charset="-122"/>
                <a:ea typeface="华文中宋" panose="02010600040101010101" pitchFamily="2" charset="-122"/>
              </a:endParaRPr>
            </a:p>
          </p:txBody>
        </p:sp>
      </p:grpSp>
      <p:grpSp>
        <p:nvGrpSpPr>
          <p:cNvPr id="12" name="组合 11">
            <a:extLst>
              <a:ext uri="{FF2B5EF4-FFF2-40B4-BE49-F238E27FC236}">
                <a16:creationId xmlns:a16="http://schemas.microsoft.com/office/drawing/2014/main" id="{70673670-A908-46E6-A8C4-BCCAEEB64653}"/>
              </a:ext>
            </a:extLst>
          </p:cNvPr>
          <p:cNvGrpSpPr/>
          <p:nvPr/>
        </p:nvGrpSpPr>
        <p:grpSpPr>
          <a:xfrm>
            <a:off x="4006850" y="4633027"/>
            <a:ext cx="3340685" cy="416957"/>
            <a:chOff x="129457" y="981937"/>
            <a:chExt cx="3340685" cy="416957"/>
          </a:xfrm>
        </p:grpSpPr>
        <p:sp>
          <p:nvSpPr>
            <p:cNvPr id="13" name="文本框 12" descr="章节序号3">
              <a:extLst>
                <a:ext uri="{FF2B5EF4-FFF2-40B4-BE49-F238E27FC236}">
                  <a16:creationId xmlns:a16="http://schemas.microsoft.com/office/drawing/2014/main" id="{93A5D52F-2A39-436A-899A-BDD9EC1FAB22}"/>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03</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文本框 13" descr="章节标题3">
              <a:extLst>
                <a:ext uri="{FF2B5EF4-FFF2-40B4-BE49-F238E27FC236}">
                  <a16:creationId xmlns:a16="http://schemas.microsoft.com/office/drawing/2014/main" id="{ACA5C900-B028-481A-898C-41A9C18545E0}"/>
                </a:ext>
              </a:extLst>
            </p:cNvPr>
            <p:cNvSpPr txBox="1"/>
            <p:nvPr/>
          </p:nvSpPr>
          <p:spPr>
            <a:xfrm>
              <a:off x="792021" y="981937"/>
              <a:ext cx="2678121" cy="40011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等线" panose="020F0502020204030204"/>
                  <a:ea typeface="等线" panose="02010600030101010101" pitchFamily="2" charset="-122"/>
                </a:rPr>
                <a:t>测试策略</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6" name="组合 15">
            <a:extLst>
              <a:ext uri="{FF2B5EF4-FFF2-40B4-BE49-F238E27FC236}">
                <a16:creationId xmlns:a16="http://schemas.microsoft.com/office/drawing/2014/main" id="{1A105463-BFBC-47A8-B3B7-F5D1896518F6}"/>
              </a:ext>
            </a:extLst>
          </p:cNvPr>
          <p:cNvGrpSpPr/>
          <p:nvPr/>
        </p:nvGrpSpPr>
        <p:grpSpPr>
          <a:xfrm>
            <a:off x="7950200" y="2180190"/>
            <a:ext cx="3340685" cy="416957"/>
            <a:chOff x="129457" y="981937"/>
            <a:chExt cx="3340685" cy="416957"/>
          </a:xfrm>
        </p:grpSpPr>
        <p:sp>
          <p:nvSpPr>
            <p:cNvPr id="17" name="文本框 16" descr="章节序号4">
              <a:extLst>
                <a:ext uri="{FF2B5EF4-FFF2-40B4-BE49-F238E27FC236}">
                  <a16:creationId xmlns:a16="http://schemas.microsoft.com/office/drawing/2014/main" id="{757B1BEE-52F4-4059-A66B-1A9AC1EA31BF}"/>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04</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文本框 17" descr="章节标题4">
              <a:extLst>
                <a:ext uri="{FF2B5EF4-FFF2-40B4-BE49-F238E27FC236}">
                  <a16:creationId xmlns:a16="http://schemas.microsoft.com/office/drawing/2014/main" id="{0C0C2EBE-F0B3-464D-8660-02318B4BF3BF}"/>
                </a:ext>
              </a:extLst>
            </p:cNvPr>
            <p:cNvSpPr txBox="1"/>
            <p:nvPr/>
          </p:nvSpPr>
          <p:spPr>
            <a:xfrm>
              <a:off x="792021" y="981937"/>
              <a:ext cx="2678121" cy="40011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等线" panose="020F0502020204030204"/>
                  <a:ea typeface="等线" panose="02010600030101010101" pitchFamily="2" charset="-122"/>
                </a:rPr>
                <a:t>测试策略</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4485DC54-1E98-457B-8E1C-E7E2E2A2E589}"/>
              </a:ext>
            </a:extLst>
          </p:cNvPr>
          <p:cNvGrpSpPr/>
          <p:nvPr/>
        </p:nvGrpSpPr>
        <p:grpSpPr>
          <a:xfrm>
            <a:off x="7950200" y="3406609"/>
            <a:ext cx="3340685" cy="416957"/>
            <a:chOff x="129457" y="981937"/>
            <a:chExt cx="3340685" cy="416957"/>
          </a:xfrm>
        </p:grpSpPr>
        <p:sp>
          <p:nvSpPr>
            <p:cNvPr id="21" name="文本框 20" descr="章节序号5">
              <a:extLst>
                <a:ext uri="{FF2B5EF4-FFF2-40B4-BE49-F238E27FC236}">
                  <a16:creationId xmlns:a16="http://schemas.microsoft.com/office/drawing/2014/main" id="{08FF80B8-899D-4534-BCCA-9E88715869DD}"/>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05</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文本框 21" descr="章节标题5">
              <a:extLst>
                <a:ext uri="{FF2B5EF4-FFF2-40B4-BE49-F238E27FC236}">
                  <a16:creationId xmlns:a16="http://schemas.microsoft.com/office/drawing/2014/main" id="{3A1425E8-22EB-461B-BADA-1938A116D93D}"/>
                </a:ext>
              </a:extLst>
            </p:cNvPr>
            <p:cNvSpPr txBox="1"/>
            <p:nvPr/>
          </p:nvSpPr>
          <p:spPr>
            <a:xfrm>
              <a:off x="792021" y="981937"/>
              <a:ext cx="2678121" cy="40011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等线" panose="020F0502020204030204"/>
                  <a:ea typeface="等线" panose="02010600030101010101" pitchFamily="2" charset="-122"/>
                </a:rPr>
                <a:t>测试用例</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4" name="组合 23">
            <a:extLst>
              <a:ext uri="{FF2B5EF4-FFF2-40B4-BE49-F238E27FC236}">
                <a16:creationId xmlns:a16="http://schemas.microsoft.com/office/drawing/2014/main" id="{AD550D8D-0DCD-41C3-8234-F2194A8D03A4}"/>
              </a:ext>
            </a:extLst>
          </p:cNvPr>
          <p:cNvGrpSpPr/>
          <p:nvPr/>
        </p:nvGrpSpPr>
        <p:grpSpPr>
          <a:xfrm>
            <a:off x="7950200" y="4633027"/>
            <a:ext cx="3340685" cy="416957"/>
            <a:chOff x="129457" y="981937"/>
            <a:chExt cx="3340685" cy="416957"/>
          </a:xfrm>
        </p:grpSpPr>
        <p:sp>
          <p:nvSpPr>
            <p:cNvPr id="25" name="文本框 24" descr="章节序号6">
              <a:extLst>
                <a:ext uri="{FF2B5EF4-FFF2-40B4-BE49-F238E27FC236}">
                  <a16:creationId xmlns:a16="http://schemas.microsoft.com/office/drawing/2014/main" id="{5DF72FD2-1AA8-44CB-BBD7-805135B981E8}"/>
                </a:ext>
              </a:extLst>
            </p:cNvPr>
            <p:cNvSpPr txBox="1"/>
            <p:nvPr/>
          </p:nvSpPr>
          <p:spPr>
            <a:xfrm>
              <a:off x="129457" y="1060340"/>
              <a:ext cx="452284" cy="338554"/>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06</a:t>
              </a:r>
              <a:endParaRPr kumimoji="0" lang="zh-CN" altLang="en-US" sz="1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descr="章节标题6">
              <a:extLst>
                <a:ext uri="{FF2B5EF4-FFF2-40B4-BE49-F238E27FC236}">
                  <a16:creationId xmlns:a16="http://schemas.microsoft.com/office/drawing/2014/main" id="{715CA196-C732-42E1-8546-5CB8DF5225AD}"/>
                </a:ext>
              </a:extLst>
            </p:cNvPr>
            <p:cNvSpPr txBox="1"/>
            <p:nvPr/>
          </p:nvSpPr>
          <p:spPr>
            <a:xfrm>
              <a:off x="792021" y="981937"/>
              <a:ext cx="2678121" cy="40011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等线" panose="020F0502020204030204"/>
                  <a:ea typeface="等线" panose="02010600030101010101" pitchFamily="2" charset="-122"/>
                </a:rPr>
                <a:t>风险识别</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
        <p:nvSpPr>
          <p:cNvPr id="28" name="矩形 27">
            <a:extLst>
              <a:ext uri="{FF2B5EF4-FFF2-40B4-BE49-F238E27FC236}">
                <a16:creationId xmlns:a16="http://schemas.microsoft.com/office/drawing/2014/main" id="{9C547D9F-03B3-4684-A54B-CAE67F286274}"/>
              </a:ext>
            </a:extLst>
          </p:cNvPr>
          <p:cNvSpPr/>
          <p:nvPr/>
        </p:nvSpPr>
        <p:spPr>
          <a:xfrm>
            <a:off x="4669414" y="3260944"/>
            <a:ext cx="1800493" cy="369332"/>
          </a:xfrm>
          <a:prstGeom prst="rect">
            <a:avLst/>
          </a:prstGeom>
        </p:spPr>
        <p:txBody>
          <a:bodyPr wrap="none">
            <a:spAutoFit/>
          </a:bodyPr>
          <a:lstStyle/>
          <a:p>
            <a:pPr lvl="0">
              <a:defRPr/>
            </a:pPr>
            <a:r>
              <a:rPr lang="zh-CN" altLang="en-US" b="1" dirty="0">
                <a:solidFill>
                  <a:prstClr val="black"/>
                </a:solidFill>
              </a:rPr>
              <a:t>测试范围与目标</a:t>
            </a:r>
          </a:p>
        </p:txBody>
      </p:sp>
    </p:spTree>
    <p:extLst>
      <p:ext uri="{BB962C8B-B14F-4D97-AF65-F5344CB8AC3E}">
        <p14:creationId xmlns:p14="http://schemas.microsoft.com/office/powerpoint/2010/main" val="58116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67A174-2DEE-4F9F-BCB1-323C1C0E4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4618" y="305843"/>
            <a:ext cx="2124302" cy="1593227"/>
          </a:xfrm>
          <a:prstGeom prst="rect">
            <a:avLst/>
          </a:prstGeom>
        </p:spPr>
      </p:pic>
      <p:pic>
        <p:nvPicPr>
          <p:cNvPr id="10" name="图片 9">
            <a:extLst>
              <a:ext uri="{FF2B5EF4-FFF2-40B4-BE49-F238E27FC236}">
                <a16:creationId xmlns:a16="http://schemas.microsoft.com/office/drawing/2014/main" id="{41C94A5E-CF40-45E2-836E-BE93B6188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802" y="3108094"/>
            <a:ext cx="2875175" cy="1994040"/>
          </a:xfrm>
          <a:prstGeom prst="rect">
            <a:avLst/>
          </a:prstGeom>
        </p:spPr>
      </p:pic>
      <p:grpSp>
        <p:nvGrpSpPr>
          <p:cNvPr id="29" name="组合 28">
            <a:extLst>
              <a:ext uri="{FF2B5EF4-FFF2-40B4-BE49-F238E27FC236}">
                <a16:creationId xmlns:a16="http://schemas.microsoft.com/office/drawing/2014/main" id="{CCC8E811-4E42-47F9-A7FE-90F162C3958D}"/>
              </a:ext>
            </a:extLst>
          </p:cNvPr>
          <p:cNvGrpSpPr/>
          <p:nvPr/>
        </p:nvGrpSpPr>
        <p:grpSpPr>
          <a:xfrm>
            <a:off x="490194" y="3735782"/>
            <a:ext cx="4147793" cy="2020399"/>
            <a:chOff x="2205872" y="3935474"/>
            <a:chExt cx="4147793" cy="2020399"/>
          </a:xfrm>
        </p:grpSpPr>
        <p:sp>
          <p:nvSpPr>
            <p:cNvPr id="13" name="文本框 12" descr="段落标题1">
              <a:extLst>
                <a:ext uri="{FF2B5EF4-FFF2-40B4-BE49-F238E27FC236}">
                  <a16:creationId xmlns:a16="http://schemas.microsoft.com/office/drawing/2014/main" id="{A2B93C05-301C-405C-86A3-4F62433BB34D}"/>
                </a:ext>
              </a:extLst>
            </p:cNvPr>
            <p:cNvSpPr txBox="1"/>
            <p:nvPr/>
          </p:nvSpPr>
          <p:spPr>
            <a:xfrm>
              <a:off x="3427191" y="3935474"/>
              <a:ext cx="1385358" cy="369332"/>
            </a:xfrm>
            <a:prstGeom prst="rect">
              <a:avLst/>
            </a:prstGeom>
            <a:solidFill>
              <a:schemeClr val="bg1"/>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菜品上架</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14" name="文本框 13" descr="段落内容1">
              <a:extLst>
                <a:ext uri="{FF2B5EF4-FFF2-40B4-BE49-F238E27FC236}">
                  <a16:creationId xmlns:a16="http://schemas.microsoft.com/office/drawing/2014/main" id="{379048B5-DF52-4F3B-8F1D-C5EDF1BBB8FE}"/>
                </a:ext>
              </a:extLst>
            </p:cNvPr>
            <p:cNvSpPr txBox="1"/>
            <p:nvPr/>
          </p:nvSpPr>
          <p:spPr>
            <a:xfrm>
              <a:off x="2205872" y="4456167"/>
              <a:ext cx="4147793" cy="1499706"/>
            </a:xfrm>
            <a:prstGeom prst="rect">
              <a:avLst/>
            </a:prstGeom>
            <a:solidFill>
              <a:schemeClr val="bg1"/>
            </a:solidFill>
          </p:spPr>
          <p:txBody>
            <a:bodyPr vert="horz" wrap="square" rtlCol="0">
              <a:spAutoFit/>
            </a:bodyPr>
            <a:lstStyle/>
            <a:p>
              <a:pPr lvl="0">
                <a:lnSpc>
                  <a:spcPct val="130000"/>
                </a:lnSpc>
              </a:pPr>
              <a:r>
                <a:rPr lang="zh-CN" altLang="zh-CN" dirty="0"/>
                <a:t>窗口负责人将今日售卖菜品的名称、描述、所属窗口上传到系统，每种菜品需要系统给其编号作为唯一标识符，之后系统将菜品展示出来，供食客浏览。</a:t>
              </a: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grpSp>
        <p:nvGrpSpPr>
          <p:cNvPr id="27" name="组合 26">
            <a:extLst>
              <a:ext uri="{FF2B5EF4-FFF2-40B4-BE49-F238E27FC236}">
                <a16:creationId xmlns:a16="http://schemas.microsoft.com/office/drawing/2014/main" id="{83E9DCB8-38A8-429E-8D73-DC7574587038}"/>
              </a:ext>
            </a:extLst>
          </p:cNvPr>
          <p:cNvGrpSpPr/>
          <p:nvPr/>
        </p:nvGrpSpPr>
        <p:grpSpPr>
          <a:xfrm>
            <a:off x="8502977" y="4512693"/>
            <a:ext cx="3355943" cy="2258477"/>
            <a:chOff x="8787857" y="4512693"/>
            <a:chExt cx="3372958" cy="3575511"/>
          </a:xfrm>
        </p:grpSpPr>
        <p:sp>
          <p:nvSpPr>
            <p:cNvPr id="15" name="文本框 14" descr="段落标题3">
              <a:extLst>
                <a:ext uri="{FF2B5EF4-FFF2-40B4-BE49-F238E27FC236}">
                  <a16:creationId xmlns:a16="http://schemas.microsoft.com/office/drawing/2014/main" id="{1FB51FF3-4D41-4CD2-858A-9925ECB37627}"/>
                </a:ext>
              </a:extLst>
            </p:cNvPr>
            <p:cNvSpPr txBox="1"/>
            <p:nvPr/>
          </p:nvSpPr>
          <p:spPr>
            <a:xfrm>
              <a:off x="8787857" y="4512693"/>
              <a:ext cx="1385358" cy="369332"/>
            </a:xfrm>
            <a:prstGeom prst="rect">
              <a:avLst/>
            </a:prstGeom>
            <a:solidFill>
              <a:schemeClr val="bg1"/>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活动发布</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16" name="文本框 15" descr="段落内容3">
              <a:extLst>
                <a:ext uri="{FF2B5EF4-FFF2-40B4-BE49-F238E27FC236}">
                  <a16:creationId xmlns:a16="http://schemas.microsoft.com/office/drawing/2014/main" id="{F0824C9B-2133-4780-AA3E-727E4AAB8CE6}"/>
                </a:ext>
              </a:extLst>
            </p:cNvPr>
            <p:cNvSpPr txBox="1"/>
            <p:nvPr/>
          </p:nvSpPr>
          <p:spPr>
            <a:xfrm>
              <a:off x="8787857" y="5143851"/>
              <a:ext cx="3372958" cy="2944353"/>
            </a:xfrm>
            <a:prstGeom prst="rect">
              <a:avLst/>
            </a:prstGeom>
            <a:solidFill>
              <a:schemeClr val="bg1"/>
            </a:solidFill>
          </p:spPr>
          <p:txBody>
            <a:bodyPr vert="horz" wrap="square" rtlCol="0">
              <a:spAutoFit/>
            </a:bodyPr>
            <a:lstStyle/>
            <a:p>
              <a:pPr lvl="0">
                <a:lnSpc>
                  <a:spcPct val="130000"/>
                </a:lnSpc>
              </a:pPr>
              <a:r>
                <a:rPr lang="zh-CN" altLang="zh-CN" dirty="0"/>
                <a:t>餐厅经理将活动的名称、描述以及活动菜品的名称、描述、窗口号上传到系统，系统在活动页面进行展示，系统展示的活动应该具有时效性。</a:t>
              </a: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grpSp>
        <p:nvGrpSpPr>
          <p:cNvPr id="28" name="组合 27">
            <a:extLst>
              <a:ext uri="{FF2B5EF4-FFF2-40B4-BE49-F238E27FC236}">
                <a16:creationId xmlns:a16="http://schemas.microsoft.com/office/drawing/2014/main" id="{0771ACB5-8963-439B-8FB1-434EC53D6239}"/>
              </a:ext>
            </a:extLst>
          </p:cNvPr>
          <p:cNvGrpSpPr/>
          <p:nvPr/>
        </p:nvGrpSpPr>
        <p:grpSpPr>
          <a:xfrm>
            <a:off x="6278255" y="201777"/>
            <a:ext cx="3058211" cy="3130755"/>
            <a:chOff x="6881538" y="1630530"/>
            <a:chExt cx="2466912" cy="5381401"/>
          </a:xfrm>
        </p:grpSpPr>
        <p:sp>
          <p:nvSpPr>
            <p:cNvPr id="17" name="文本框 16" descr="段落标题2">
              <a:extLst>
                <a:ext uri="{FF2B5EF4-FFF2-40B4-BE49-F238E27FC236}">
                  <a16:creationId xmlns:a16="http://schemas.microsoft.com/office/drawing/2014/main" id="{BF8D8CDA-DF08-4437-BDEF-86C2A7670EFB}"/>
                </a:ext>
              </a:extLst>
            </p:cNvPr>
            <p:cNvSpPr txBox="1"/>
            <p:nvPr/>
          </p:nvSpPr>
          <p:spPr>
            <a:xfrm>
              <a:off x="7963092" y="1630530"/>
              <a:ext cx="1385358" cy="369332"/>
            </a:xfrm>
            <a:prstGeom prst="rect">
              <a:avLst/>
            </a:prstGeom>
            <a:solidFill>
              <a:schemeClr val="bg1"/>
            </a:solid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菜品搜索</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18" name="文本框 17" descr="段落内容2">
              <a:extLst>
                <a:ext uri="{FF2B5EF4-FFF2-40B4-BE49-F238E27FC236}">
                  <a16:creationId xmlns:a16="http://schemas.microsoft.com/office/drawing/2014/main" id="{97B6446A-25FF-45D9-8BCF-74026C929432}"/>
                </a:ext>
              </a:extLst>
            </p:cNvPr>
            <p:cNvSpPr txBox="1"/>
            <p:nvPr/>
          </p:nvSpPr>
          <p:spPr>
            <a:xfrm>
              <a:off x="6881538" y="2166330"/>
              <a:ext cx="2319267" cy="4845601"/>
            </a:xfrm>
            <a:prstGeom prst="rect">
              <a:avLst/>
            </a:prstGeom>
            <a:solidFill>
              <a:schemeClr val="bg1"/>
            </a:solidFill>
          </p:spPr>
          <p:txBody>
            <a:bodyPr vert="horz" wrap="square" rtlCol="0">
              <a:spAutoFit/>
            </a:bodyPr>
            <a:lstStyle/>
            <a:p>
              <a:pPr algn="r">
                <a:lnSpc>
                  <a:spcPct val="130000"/>
                </a:lnSpc>
              </a:pPr>
              <a:r>
                <a:rPr lang="zh-CN" altLang="zh-CN" dirty="0"/>
                <a:t>食客通过菜品名或者关键信息在系统中搜索菜品，系统根据其名称查找到对应菜品并进行展示。系统需要在并发量较高的情况下快速响应用户的搜索请求，并且要准确给出回应。</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rPr>
                <a:t>。</a:t>
              </a:r>
              <a:endParaRPr kumimoji="0" lang="en-US" altLang="zh-CN"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sp>
        <p:nvSpPr>
          <p:cNvPr id="23" name="文本框 22" descr="页面标题">
            <a:extLst>
              <a:ext uri="{FF2B5EF4-FFF2-40B4-BE49-F238E27FC236}">
                <a16:creationId xmlns:a16="http://schemas.microsoft.com/office/drawing/2014/main" id="{84441063-33BD-49FF-8464-2C4440F38DF7}"/>
              </a:ext>
            </a:extLst>
          </p:cNvPr>
          <p:cNvSpPr txBox="1"/>
          <p:nvPr/>
        </p:nvSpPr>
        <p:spPr>
          <a:xfrm>
            <a:off x="287929" y="640517"/>
            <a:ext cx="2520545" cy="52322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00" dirty="0">
                <a:solidFill>
                  <a:srgbClr val="9B0004"/>
                </a:solidFill>
                <a:latin typeface="华文中宋" panose="02010600040101010101" pitchFamily="2" charset="-122"/>
                <a:ea typeface="华文中宋" panose="02010600040101010101" pitchFamily="2" charset="-122"/>
              </a:rPr>
              <a:t>系统描述</a:t>
            </a:r>
            <a:endParaRPr kumimoji="0" lang="zh-CN" altLang="en-US" sz="2800" b="0" i="0" u="none" strike="noStrike" kern="1200" cap="none" spc="300" normalizeH="0" baseline="0" noProof="0" dirty="0">
              <a:ln>
                <a:noFill/>
              </a:ln>
              <a:solidFill>
                <a:srgbClr val="9B0004"/>
              </a:solidFill>
              <a:effectLst/>
              <a:uLnTx/>
              <a:uFillTx/>
              <a:latin typeface="华文中宋" panose="02010600040101010101" pitchFamily="2" charset="-122"/>
              <a:ea typeface="华文中宋" panose="02010600040101010101" pitchFamily="2" charset="-122"/>
              <a:cs typeface="+mn-cs"/>
            </a:endParaRPr>
          </a:p>
        </p:txBody>
      </p:sp>
      <p:pic>
        <p:nvPicPr>
          <p:cNvPr id="2" name="图片 1">
            <a:extLst>
              <a:ext uri="{FF2B5EF4-FFF2-40B4-BE49-F238E27FC236}">
                <a16:creationId xmlns:a16="http://schemas.microsoft.com/office/drawing/2014/main" id="{CD99AB58-08C0-4DF6-B496-FF1C6398E7B0}"/>
              </a:ext>
            </a:extLst>
          </p:cNvPr>
          <p:cNvPicPr>
            <a:picLocks noChangeAspect="1"/>
          </p:cNvPicPr>
          <p:nvPr/>
        </p:nvPicPr>
        <p:blipFill>
          <a:blip r:embed="rId4"/>
          <a:stretch>
            <a:fillRect/>
          </a:stretch>
        </p:blipFill>
        <p:spPr>
          <a:xfrm>
            <a:off x="2307436" y="1214922"/>
            <a:ext cx="2789911" cy="2214078"/>
          </a:xfrm>
          <a:prstGeom prst="rect">
            <a:avLst/>
          </a:prstGeom>
        </p:spPr>
      </p:pic>
    </p:spTree>
    <p:extLst>
      <p:ext uri="{BB962C8B-B14F-4D97-AF65-F5344CB8AC3E}">
        <p14:creationId xmlns:p14="http://schemas.microsoft.com/office/powerpoint/2010/main" val="225484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1C94A5E-CF40-45E2-836E-BE93B6188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107" y="1495334"/>
            <a:ext cx="2658720" cy="1994040"/>
          </a:xfrm>
          <a:prstGeom prst="rect">
            <a:avLst/>
          </a:prstGeom>
        </p:spPr>
      </p:pic>
      <p:grpSp>
        <p:nvGrpSpPr>
          <p:cNvPr id="29" name="组合 28">
            <a:extLst>
              <a:ext uri="{FF2B5EF4-FFF2-40B4-BE49-F238E27FC236}">
                <a16:creationId xmlns:a16="http://schemas.microsoft.com/office/drawing/2014/main" id="{CCC8E811-4E42-47F9-A7FE-90F162C3958D}"/>
              </a:ext>
            </a:extLst>
          </p:cNvPr>
          <p:cNvGrpSpPr/>
          <p:nvPr/>
        </p:nvGrpSpPr>
        <p:grpSpPr>
          <a:xfrm>
            <a:off x="490194" y="3735782"/>
            <a:ext cx="5137607" cy="3100695"/>
            <a:chOff x="2205872" y="3935474"/>
            <a:chExt cx="5137607" cy="3100695"/>
          </a:xfrm>
        </p:grpSpPr>
        <p:sp>
          <p:nvSpPr>
            <p:cNvPr id="13" name="文本框 12" descr="段落标题1">
              <a:extLst>
                <a:ext uri="{FF2B5EF4-FFF2-40B4-BE49-F238E27FC236}">
                  <a16:creationId xmlns:a16="http://schemas.microsoft.com/office/drawing/2014/main" id="{A2B93C05-301C-405C-86A3-4F62433BB34D}"/>
                </a:ext>
              </a:extLst>
            </p:cNvPr>
            <p:cNvSpPr txBox="1"/>
            <p:nvPr/>
          </p:nvSpPr>
          <p:spPr>
            <a:xfrm>
              <a:off x="3427191" y="3935474"/>
              <a:ext cx="1385358" cy="369332"/>
            </a:xfrm>
            <a:prstGeom prst="rect">
              <a:avLst/>
            </a:prstGeom>
            <a:solidFill>
              <a:schemeClr val="bg1"/>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菜品评价</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14" name="文本框 13" descr="段落内容1">
              <a:extLst>
                <a:ext uri="{FF2B5EF4-FFF2-40B4-BE49-F238E27FC236}">
                  <a16:creationId xmlns:a16="http://schemas.microsoft.com/office/drawing/2014/main" id="{379048B5-DF52-4F3B-8F1D-C5EDF1BBB8FE}"/>
                </a:ext>
              </a:extLst>
            </p:cNvPr>
            <p:cNvSpPr txBox="1"/>
            <p:nvPr/>
          </p:nvSpPr>
          <p:spPr>
            <a:xfrm>
              <a:off x="2205872" y="4456167"/>
              <a:ext cx="5137607" cy="2580002"/>
            </a:xfrm>
            <a:prstGeom prst="rect">
              <a:avLst/>
            </a:prstGeom>
            <a:solidFill>
              <a:schemeClr val="bg1"/>
            </a:solidFill>
          </p:spPr>
          <p:txBody>
            <a:bodyPr vert="horz" wrap="square" rtlCol="0">
              <a:spAutoFit/>
            </a:bodyPr>
            <a:lstStyle/>
            <a:p>
              <a:pPr>
                <a:lnSpc>
                  <a:spcPct val="130000"/>
                </a:lnSpc>
              </a:pPr>
              <a:r>
                <a:rPr lang="zh-CN" altLang="zh-CN" dirty="0"/>
                <a:t>食客在某一菜品下面进行评价，包括总评（星级）及工作人员服务评价，发布评价之后系统要进行评价审核，将合理合法的评价展示在菜品的评价栏。餐厅经理在查看菜品评价时应该能够方便地进行多好评的菜、工作人员和多差评的进行比较，以便对窗口进行整改。</a:t>
              </a:r>
            </a:p>
            <a:p>
              <a:pPr lvl="0">
                <a:lnSpc>
                  <a:spcPct val="130000"/>
                </a:lnSpc>
              </a:pPr>
              <a:r>
                <a:rPr lang="zh-CN" altLang="zh-CN" dirty="0"/>
                <a:t>。</a:t>
              </a: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grpSp>
        <p:nvGrpSpPr>
          <p:cNvPr id="27" name="组合 26">
            <a:extLst>
              <a:ext uri="{FF2B5EF4-FFF2-40B4-BE49-F238E27FC236}">
                <a16:creationId xmlns:a16="http://schemas.microsoft.com/office/drawing/2014/main" id="{83E9DCB8-38A8-429E-8D73-DC7574587038}"/>
              </a:ext>
            </a:extLst>
          </p:cNvPr>
          <p:cNvGrpSpPr/>
          <p:nvPr/>
        </p:nvGrpSpPr>
        <p:grpSpPr>
          <a:xfrm>
            <a:off x="6978977" y="3958623"/>
            <a:ext cx="5213023" cy="2291361"/>
            <a:chOff x="8787857" y="4207638"/>
            <a:chExt cx="3372958" cy="5270468"/>
          </a:xfrm>
        </p:grpSpPr>
        <p:sp>
          <p:nvSpPr>
            <p:cNvPr id="15" name="文本框 14" descr="段落标题3">
              <a:extLst>
                <a:ext uri="{FF2B5EF4-FFF2-40B4-BE49-F238E27FC236}">
                  <a16:creationId xmlns:a16="http://schemas.microsoft.com/office/drawing/2014/main" id="{1FB51FF3-4D41-4CD2-858A-9925ECB37627}"/>
                </a:ext>
              </a:extLst>
            </p:cNvPr>
            <p:cNvSpPr txBox="1"/>
            <p:nvPr/>
          </p:nvSpPr>
          <p:spPr>
            <a:xfrm>
              <a:off x="8787857" y="4207638"/>
              <a:ext cx="1425222" cy="849518"/>
            </a:xfrm>
            <a:prstGeom prst="rect">
              <a:avLst/>
            </a:prstGeom>
            <a:solidFill>
              <a:schemeClr val="bg1"/>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菜品推荐</a:t>
              </a:r>
            </a:p>
          </p:txBody>
        </p:sp>
        <p:sp>
          <p:nvSpPr>
            <p:cNvPr id="16" name="文本框 15" descr="段落内容3">
              <a:extLst>
                <a:ext uri="{FF2B5EF4-FFF2-40B4-BE49-F238E27FC236}">
                  <a16:creationId xmlns:a16="http://schemas.microsoft.com/office/drawing/2014/main" id="{F0824C9B-2133-4780-AA3E-727E4AAB8CE6}"/>
                </a:ext>
              </a:extLst>
            </p:cNvPr>
            <p:cNvSpPr txBox="1"/>
            <p:nvPr/>
          </p:nvSpPr>
          <p:spPr>
            <a:xfrm>
              <a:off x="8787857" y="5143851"/>
              <a:ext cx="3372958" cy="4334255"/>
            </a:xfrm>
            <a:prstGeom prst="rect">
              <a:avLst/>
            </a:prstGeom>
            <a:solidFill>
              <a:schemeClr val="bg1"/>
            </a:solidFill>
          </p:spPr>
          <p:txBody>
            <a:bodyPr vert="horz" wrap="square" rtlCol="0">
              <a:spAutoFit/>
            </a:bodyPr>
            <a:lstStyle/>
            <a:p>
              <a:pPr lvl="0">
                <a:lnSpc>
                  <a:spcPct val="130000"/>
                </a:lnSpc>
              </a:pPr>
              <a:r>
                <a:rPr lang="zh-CN" altLang="zh-CN" dirty="0"/>
                <a:t>在没有用户基础的情况下根据现场调研收集的数据对口碑好的菜和窗口进行推荐，要求推荐符合大众口味。在软件有用户基础的情况下根据特定用户浏览量最多的菜品做相似推荐，并且筛选出高口碑的菜和窗口进行首页推荐，要求系统的推荐要贴近用户习惯，能从用户浏览足迹中分析出用户喜好。。</a:t>
              </a: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sp>
        <p:nvSpPr>
          <p:cNvPr id="23" name="文本框 22" descr="页面标题">
            <a:extLst>
              <a:ext uri="{FF2B5EF4-FFF2-40B4-BE49-F238E27FC236}">
                <a16:creationId xmlns:a16="http://schemas.microsoft.com/office/drawing/2014/main" id="{84441063-33BD-49FF-8464-2C4440F38DF7}"/>
              </a:ext>
            </a:extLst>
          </p:cNvPr>
          <p:cNvSpPr txBox="1"/>
          <p:nvPr/>
        </p:nvSpPr>
        <p:spPr>
          <a:xfrm>
            <a:off x="287929" y="640517"/>
            <a:ext cx="2520545" cy="52322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00" dirty="0">
                <a:solidFill>
                  <a:srgbClr val="9B0004"/>
                </a:solidFill>
                <a:latin typeface="华文中宋" panose="02010600040101010101" pitchFamily="2" charset="-122"/>
                <a:ea typeface="华文中宋" panose="02010600040101010101" pitchFamily="2" charset="-122"/>
              </a:rPr>
              <a:t>系统描述</a:t>
            </a:r>
            <a:endParaRPr kumimoji="0" lang="zh-CN" altLang="en-US" sz="2800" b="0" i="0" u="none" strike="noStrike" kern="1200" cap="none" spc="300" normalizeH="0" baseline="0" noProof="0" dirty="0">
              <a:ln>
                <a:noFill/>
              </a:ln>
              <a:solidFill>
                <a:srgbClr val="9B0004"/>
              </a:solidFill>
              <a:effectLst/>
              <a:uLnTx/>
              <a:uFillTx/>
              <a:latin typeface="华文中宋" panose="02010600040101010101" pitchFamily="2" charset="-122"/>
              <a:ea typeface="华文中宋" panose="02010600040101010101" pitchFamily="2" charset="-122"/>
              <a:cs typeface="+mn-cs"/>
            </a:endParaRPr>
          </a:p>
        </p:txBody>
      </p:sp>
      <p:pic>
        <p:nvPicPr>
          <p:cNvPr id="2" name="图片 1">
            <a:extLst>
              <a:ext uri="{FF2B5EF4-FFF2-40B4-BE49-F238E27FC236}">
                <a16:creationId xmlns:a16="http://schemas.microsoft.com/office/drawing/2014/main" id="{CD99AB58-08C0-4DF6-B496-FF1C6398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669" y="1315098"/>
            <a:ext cx="2789911" cy="2092433"/>
          </a:xfrm>
          <a:prstGeom prst="rect">
            <a:avLst/>
          </a:prstGeom>
        </p:spPr>
      </p:pic>
    </p:spTree>
    <p:extLst>
      <p:ext uri="{BB962C8B-B14F-4D97-AF65-F5344CB8AC3E}">
        <p14:creationId xmlns:p14="http://schemas.microsoft.com/office/powerpoint/2010/main" val="28290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6" name="椭圆 25" hidden="1">
            <a:extLst>
              <a:ext uri="{FF2B5EF4-FFF2-40B4-BE49-F238E27FC236}">
                <a16:creationId xmlns:a16="http://schemas.microsoft.com/office/drawing/2014/main" id="{0EA7DC0B-974C-454A-B171-A44A2F47E9B6}"/>
              </a:ext>
            </a:extLst>
          </p:cNvPr>
          <p:cNvSpPr/>
          <p:nvPr/>
        </p:nvSpPr>
        <p:spPr>
          <a:xfrm>
            <a:off x="4763294" y="2839453"/>
            <a:ext cx="122822" cy="122822"/>
          </a:xfrm>
          <a:prstGeom prst="ellipse">
            <a:avLst/>
          </a:prstGeom>
          <a:solidFill>
            <a:srgbClr val="9B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8EF77598-E463-43A5-874F-5C31DF706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631" y="1507019"/>
            <a:ext cx="3561348" cy="2671011"/>
          </a:xfrm>
          <a:prstGeom prst="rect">
            <a:avLst/>
          </a:prstGeom>
          <a:ln>
            <a:noFill/>
          </a:ln>
        </p:spPr>
      </p:pic>
      <p:sp>
        <p:nvSpPr>
          <p:cNvPr id="19" name="矩形 18">
            <a:extLst>
              <a:ext uri="{FF2B5EF4-FFF2-40B4-BE49-F238E27FC236}">
                <a16:creationId xmlns:a16="http://schemas.microsoft.com/office/drawing/2014/main" id="{E417D64E-8DDE-47F5-BBF1-EC94CD6F1E58}"/>
              </a:ext>
            </a:extLst>
          </p:cNvPr>
          <p:cNvSpPr/>
          <p:nvPr/>
        </p:nvSpPr>
        <p:spPr>
          <a:xfrm>
            <a:off x="3766907" y="4178031"/>
            <a:ext cx="3628800" cy="2558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 name="组合 2">
            <a:extLst>
              <a:ext uri="{FF2B5EF4-FFF2-40B4-BE49-F238E27FC236}">
                <a16:creationId xmlns:a16="http://schemas.microsoft.com/office/drawing/2014/main" id="{65A00661-6019-4B0D-9C59-D22EE6869279}"/>
              </a:ext>
            </a:extLst>
          </p:cNvPr>
          <p:cNvGrpSpPr/>
          <p:nvPr/>
        </p:nvGrpSpPr>
        <p:grpSpPr>
          <a:xfrm>
            <a:off x="4207803" y="3487844"/>
            <a:ext cx="3187903" cy="3158053"/>
            <a:chOff x="4207803" y="3487844"/>
            <a:chExt cx="3187903" cy="3539654"/>
          </a:xfrm>
        </p:grpSpPr>
        <p:sp>
          <p:nvSpPr>
            <p:cNvPr id="24" name="文本框 23" descr="段落标题1">
              <a:extLst>
                <a:ext uri="{FF2B5EF4-FFF2-40B4-BE49-F238E27FC236}">
                  <a16:creationId xmlns:a16="http://schemas.microsoft.com/office/drawing/2014/main" id="{CEA17D26-FCA1-4550-86AD-72284CE3D466}"/>
                </a:ext>
              </a:extLst>
            </p:cNvPr>
            <p:cNvSpPr txBox="1"/>
            <p:nvPr/>
          </p:nvSpPr>
          <p:spPr>
            <a:xfrm>
              <a:off x="4207803" y="3487844"/>
              <a:ext cx="2714982" cy="369332"/>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测试目标</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5" name="文本框 24" descr="段落内容1">
              <a:extLst>
                <a:ext uri="{FF2B5EF4-FFF2-40B4-BE49-F238E27FC236}">
                  <a16:creationId xmlns:a16="http://schemas.microsoft.com/office/drawing/2014/main" id="{34A3A2DA-42D7-40E5-98E5-8CCAD098681C}"/>
                </a:ext>
              </a:extLst>
            </p:cNvPr>
            <p:cNvSpPr txBox="1"/>
            <p:nvPr/>
          </p:nvSpPr>
          <p:spPr>
            <a:xfrm>
              <a:off x="4223813" y="3959158"/>
              <a:ext cx="3171893" cy="3068340"/>
            </a:xfrm>
            <a:prstGeom prst="rect">
              <a:avLst/>
            </a:prstGeom>
            <a:noFill/>
          </p:spPr>
          <p:txBody>
            <a:bodyPr vert="horz" wrap="square" rtlCol="0">
              <a:spAutoFit/>
            </a:bodyPr>
            <a:lstStyle/>
            <a:p>
              <a:pPr lvl="0"/>
              <a:r>
                <a:rPr lang="zh-CN" altLang="zh-CN" dirty="0"/>
                <a:t>保证系统符合预期的性能要求，即各种页面的响应实践不超过</a:t>
              </a:r>
              <a:r>
                <a:rPr lang="en-US" altLang="zh-CN" dirty="0"/>
                <a:t>5s,</a:t>
              </a:r>
              <a:r>
                <a:rPr lang="zh-CN" altLang="zh-CN" dirty="0"/>
                <a:t>单业务场景支持</a:t>
              </a:r>
              <a:r>
                <a:rPr lang="en-US" altLang="zh-CN" dirty="0"/>
                <a:t>500</a:t>
              </a:r>
              <a:r>
                <a:rPr lang="zh-CN" altLang="zh-CN" dirty="0"/>
                <a:t>个并发用户；系统资源</a:t>
              </a:r>
              <a:r>
                <a:rPr lang="en-US" altLang="zh-CN" dirty="0"/>
                <a:t>CPU</a:t>
              </a:r>
              <a:r>
                <a:rPr lang="zh-CN" altLang="zh-CN" dirty="0"/>
                <a:t>和内存占用率不超过</a:t>
              </a:r>
              <a:r>
                <a:rPr lang="en-US" altLang="zh-CN" dirty="0"/>
                <a:t>80%</a:t>
              </a:r>
              <a:r>
                <a:rPr lang="zh-CN" altLang="zh-CN" dirty="0"/>
                <a:t>；业务成功率</a:t>
              </a:r>
              <a:r>
                <a:rPr lang="en-US" altLang="zh-CN" dirty="0"/>
                <a:t>100%</a:t>
              </a:r>
              <a:r>
                <a:rPr lang="zh-CN" altLang="zh-CN" dirty="0"/>
                <a:t>。</a:t>
              </a:r>
            </a:p>
            <a:p>
              <a:pPr lvl="0"/>
              <a:r>
                <a:rPr lang="zh-CN" altLang="zh-CN" dirty="0"/>
                <a:t>保证不同角色用户只能使用该角色对应的权限功能，不能越权使用。</a:t>
              </a:r>
            </a:p>
            <a:p>
              <a:pPr lvl="0"/>
              <a:r>
                <a:rPr lang="zh-CN" altLang="zh-CN" dirty="0"/>
                <a:t>检查系统中是否存在安全漏洞。</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pic>
        <p:nvPicPr>
          <p:cNvPr id="13" name="图片 12">
            <a:extLst>
              <a:ext uri="{FF2B5EF4-FFF2-40B4-BE49-F238E27FC236}">
                <a16:creationId xmlns:a16="http://schemas.microsoft.com/office/drawing/2014/main" id="{4DA56B53-6BF9-4824-9029-4B248C6A31B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71991" y="1633001"/>
            <a:ext cx="3628572" cy="2419048"/>
          </a:xfrm>
          <a:prstGeom prst="rect">
            <a:avLst/>
          </a:prstGeom>
          <a:ln>
            <a:noFill/>
          </a:ln>
        </p:spPr>
      </p:pic>
      <p:sp>
        <p:nvSpPr>
          <p:cNvPr id="29" name="矩形 28">
            <a:extLst>
              <a:ext uri="{FF2B5EF4-FFF2-40B4-BE49-F238E27FC236}">
                <a16:creationId xmlns:a16="http://schemas.microsoft.com/office/drawing/2014/main" id="{2288F0D8-DF0F-495F-8946-B03E002EB118}"/>
              </a:ext>
            </a:extLst>
          </p:cNvPr>
          <p:cNvSpPr/>
          <p:nvPr/>
        </p:nvSpPr>
        <p:spPr>
          <a:xfrm>
            <a:off x="7671991" y="4178030"/>
            <a:ext cx="3628572" cy="1496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 name="组合 1">
            <a:extLst>
              <a:ext uri="{FF2B5EF4-FFF2-40B4-BE49-F238E27FC236}">
                <a16:creationId xmlns:a16="http://schemas.microsoft.com/office/drawing/2014/main" id="{C20BC14E-A3B2-428A-81D0-86066BCA31A8}"/>
              </a:ext>
            </a:extLst>
          </p:cNvPr>
          <p:cNvGrpSpPr/>
          <p:nvPr/>
        </p:nvGrpSpPr>
        <p:grpSpPr>
          <a:xfrm>
            <a:off x="8093003" y="3672510"/>
            <a:ext cx="2714984" cy="2150074"/>
            <a:chOff x="8093003" y="3672510"/>
            <a:chExt cx="2714984" cy="2150074"/>
          </a:xfrm>
        </p:grpSpPr>
        <p:sp>
          <p:nvSpPr>
            <p:cNvPr id="30" name="文本框 29" descr="段落标题2">
              <a:extLst>
                <a:ext uri="{FF2B5EF4-FFF2-40B4-BE49-F238E27FC236}">
                  <a16:creationId xmlns:a16="http://schemas.microsoft.com/office/drawing/2014/main" id="{F966886C-6761-46DA-AA37-1CFDAF2C289D}"/>
                </a:ext>
              </a:extLst>
            </p:cNvPr>
            <p:cNvSpPr txBox="1"/>
            <p:nvPr/>
          </p:nvSpPr>
          <p:spPr>
            <a:xfrm>
              <a:off x="8093003" y="3672510"/>
              <a:ext cx="2714983" cy="369332"/>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00" dirty="0">
                  <a:solidFill>
                    <a:prstClr val="black"/>
                  </a:solidFill>
                  <a:latin typeface="华文中宋" panose="02010600040101010101" pitchFamily="2" charset="-122"/>
                  <a:ea typeface="华文中宋" panose="02010600040101010101" pitchFamily="2" charset="-122"/>
                </a:rPr>
                <a:t>测试范围</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31" name="文本框 30" descr="段落内容2">
              <a:extLst>
                <a:ext uri="{FF2B5EF4-FFF2-40B4-BE49-F238E27FC236}">
                  <a16:creationId xmlns:a16="http://schemas.microsoft.com/office/drawing/2014/main" id="{875800D3-44D9-4B57-A979-F103DDD0F8FD}"/>
                </a:ext>
              </a:extLst>
            </p:cNvPr>
            <p:cNvSpPr txBox="1"/>
            <p:nvPr/>
          </p:nvSpPr>
          <p:spPr>
            <a:xfrm>
              <a:off x="8093004" y="4139238"/>
              <a:ext cx="2714983" cy="1683346"/>
            </a:xfrm>
            <a:prstGeom prst="rect">
              <a:avLst/>
            </a:prstGeom>
            <a:noFill/>
          </p:spPr>
          <p:txBody>
            <a:bodyPr vert="horz" wrap="square" rtlCol="0">
              <a:spAutoFit/>
            </a:bodyPr>
            <a:lstStyle/>
            <a:p>
              <a:pPr lvl="0" algn="ctr"/>
              <a:r>
                <a:rPr lang="zh-CN" altLang="zh-CN" dirty="0"/>
                <a:t>菜品上架。</a:t>
              </a:r>
            </a:p>
            <a:p>
              <a:pPr lvl="0" algn="ctr"/>
              <a:r>
                <a:rPr lang="zh-CN" altLang="zh-CN" dirty="0"/>
                <a:t>活动发布。</a:t>
              </a:r>
            </a:p>
            <a:p>
              <a:pPr lvl="0" algn="ctr"/>
              <a:r>
                <a:rPr lang="zh-CN" altLang="zh-CN" dirty="0"/>
                <a:t>菜品搜索。</a:t>
              </a:r>
            </a:p>
            <a:p>
              <a:pPr lvl="0" algn="ctr"/>
              <a:r>
                <a:rPr lang="zh-CN" altLang="zh-CN" dirty="0"/>
                <a:t>菜品评价。</a:t>
              </a:r>
            </a:p>
            <a:p>
              <a:pPr lvl="0" algn="ctr"/>
              <a:r>
                <a:rPr lang="zh-CN" altLang="zh-CN" dirty="0"/>
                <a:t>菜品推荐。</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sp>
        <p:nvSpPr>
          <p:cNvPr id="37" name="文本框 36" descr="页面标题">
            <a:extLst>
              <a:ext uri="{FF2B5EF4-FFF2-40B4-BE49-F238E27FC236}">
                <a16:creationId xmlns:a16="http://schemas.microsoft.com/office/drawing/2014/main" id="{1613A3F2-0F8E-49CA-A2E8-B9931FB28D14}"/>
              </a:ext>
            </a:extLst>
          </p:cNvPr>
          <p:cNvSpPr txBox="1"/>
          <p:nvPr/>
        </p:nvSpPr>
        <p:spPr>
          <a:xfrm>
            <a:off x="386004" y="1507019"/>
            <a:ext cx="3016056" cy="52322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00" dirty="0">
                <a:solidFill>
                  <a:srgbClr val="9B0004"/>
                </a:solidFill>
                <a:latin typeface="华文中宋" panose="02010600040101010101" pitchFamily="2" charset="-122"/>
                <a:ea typeface="华文中宋" panose="02010600040101010101" pitchFamily="2" charset="-122"/>
              </a:rPr>
              <a:t>测试目标与范围</a:t>
            </a:r>
            <a:endParaRPr kumimoji="0" lang="zh-CN" altLang="en-US" sz="2800" b="0" i="0" u="none" strike="noStrike" kern="1200" cap="none" spc="300" normalizeH="0" baseline="0" noProof="0" dirty="0">
              <a:ln>
                <a:noFill/>
              </a:ln>
              <a:solidFill>
                <a:srgbClr val="9B0004"/>
              </a:solidFill>
              <a:effectLst/>
              <a:uLnTx/>
              <a:uFillTx/>
              <a:latin typeface="华文中宋" panose="02010600040101010101" pitchFamily="2" charset="-122"/>
              <a:ea typeface="华文中宋" panose="02010600040101010101" pitchFamily="2" charset="-122"/>
              <a:cs typeface="+mn-cs"/>
            </a:endParaRPr>
          </a:p>
        </p:txBody>
      </p:sp>
      <p:sp>
        <p:nvSpPr>
          <p:cNvPr id="39" name="文本框 38" descr="页面总结">
            <a:extLst>
              <a:ext uri="{FF2B5EF4-FFF2-40B4-BE49-F238E27FC236}">
                <a16:creationId xmlns:a16="http://schemas.microsoft.com/office/drawing/2014/main" id="{B5509A00-3A41-4AF7-9124-61F6AB3239FB}"/>
              </a:ext>
            </a:extLst>
          </p:cNvPr>
          <p:cNvSpPr txBox="1"/>
          <p:nvPr/>
        </p:nvSpPr>
        <p:spPr>
          <a:xfrm>
            <a:off x="818477" y="2539935"/>
            <a:ext cx="2179247" cy="3413563"/>
          </a:xfrm>
          <a:prstGeom prst="rect">
            <a:avLst/>
          </a:prstGeom>
          <a:noFill/>
        </p:spPr>
        <p:txBody>
          <a:bodyPr vert="horz" wrap="square" rtlCol="0">
            <a:spAutoFit/>
          </a:bodyPr>
          <a:lstStyle>
            <a:defPPr>
              <a:defRPr lang="zh-CN"/>
            </a:defPPr>
            <a:lvl1pPr>
              <a:lnSpc>
                <a:spcPct val="130000"/>
              </a:lnSpc>
              <a:defRPr sz="1200">
                <a:solidFill>
                  <a:schemeClr val="tx1">
                    <a:alpha val="72000"/>
                  </a:schemeClr>
                </a:solidFill>
                <a:latin typeface="仿宋" panose="02010609060101010101" pitchFamily="49" charset="-122"/>
                <a:ea typeface="仿宋" panose="02010609060101010101" pitchFamily="49" charset="-122"/>
              </a:defRPr>
            </a:lvl1pPr>
          </a:lstStyle>
          <a:p>
            <a:r>
              <a:rPr lang="zh-CN" altLang="zh-CN" sz="1400" dirty="0"/>
              <a:t>本次测试只进行系统测试，包括功能测试、易用测试、性能测试和安全测试。</a:t>
            </a:r>
          </a:p>
          <a:p>
            <a:pPr lvl="0"/>
            <a:r>
              <a:rPr lang="zh-CN" altLang="zh-CN" sz="1400" dirty="0"/>
              <a:t>验证系统是否符合软件需求规格说明书的功能性方面的要求，基本功能和关键功能一定要运行正确。</a:t>
            </a:r>
          </a:p>
          <a:p>
            <a:pPr lvl="0"/>
            <a:r>
              <a:rPr lang="zh-CN" altLang="zh-CN" sz="1400" dirty="0"/>
              <a:t>保证系统中不存在需求规格说明书没有要求的功能。</a:t>
            </a:r>
          </a:p>
          <a:p>
            <a:pPr lvl="0"/>
            <a:r>
              <a:rPr lang="zh-CN" altLang="zh-CN" sz="1400" dirty="0"/>
              <a:t>保证页面布局合理，无错别字，页面跳转正确。</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sp>
        <p:nvSpPr>
          <p:cNvPr id="40" name="椭圆 39">
            <a:extLst>
              <a:ext uri="{FF2B5EF4-FFF2-40B4-BE49-F238E27FC236}">
                <a16:creationId xmlns:a16="http://schemas.microsoft.com/office/drawing/2014/main" id="{A2207E30-82B9-4563-A518-D7207957ED47}"/>
              </a:ext>
            </a:extLst>
          </p:cNvPr>
          <p:cNvSpPr/>
          <p:nvPr/>
        </p:nvSpPr>
        <p:spPr>
          <a:xfrm>
            <a:off x="1009743" y="2403444"/>
            <a:ext cx="108284" cy="108284"/>
          </a:xfrm>
          <a:prstGeom prst="ellipse">
            <a:avLst/>
          </a:prstGeom>
          <a:solidFill>
            <a:srgbClr val="9B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076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F67A174-2DEE-4F9F-BCB1-323C1C0E4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4618" y="305843"/>
            <a:ext cx="2124302" cy="1593226"/>
          </a:xfrm>
          <a:prstGeom prst="rect">
            <a:avLst/>
          </a:prstGeom>
        </p:spPr>
      </p:pic>
      <p:pic>
        <p:nvPicPr>
          <p:cNvPr id="10" name="图片 9">
            <a:extLst>
              <a:ext uri="{FF2B5EF4-FFF2-40B4-BE49-F238E27FC236}">
                <a16:creationId xmlns:a16="http://schemas.microsoft.com/office/drawing/2014/main" id="{41C94A5E-CF40-45E2-836E-BE93B6188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6" y="1957479"/>
            <a:ext cx="2658720" cy="1994040"/>
          </a:xfrm>
          <a:prstGeom prst="rect">
            <a:avLst/>
          </a:prstGeom>
        </p:spPr>
      </p:pic>
      <p:grpSp>
        <p:nvGrpSpPr>
          <p:cNvPr id="29" name="组合 28">
            <a:extLst>
              <a:ext uri="{FF2B5EF4-FFF2-40B4-BE49-F238E27FC236}">
                <a16:creationId xmlns:a16="http://schemas.microsoft.com/office/drawing/2014/main" id="{CCC8E811-4E42-47F9-A7FE-90F162C3958D}"/>
              </a:ext>
            </a:extLst>
          </p:cNvPr>
          <p:cNvGrpSpPr/>
          <p:nvPr/>
        </p:nvGrpSpPr>
        <p:grpSpPr>
          <a:xfrm>
            <a:off x="342802" y="3112703"/>
            <a:ext cx="4949072" cy="2338391"/>
            <a:chOff x="2205872" y="3935474"/>
            <a:chExt cx="4147793" cy="3937013"/>
          </a:xfrm>
        </p:grpSpPr>
        <p:sp>
          <p:nvSpPr>
            <p:cNvPr id="13" name="文本框 12" descr="段落标题1">
              <a:extLst>
                <a:ext uri="{FF2B5EF4-FFF2-40B4-BE49-F238E27FC236}">
                  <a16:creationId xmlns:a16="http://schemas.microsoft.com/office/drawing/2014/main" id="{A2B93C05-301C-405C-86A3-4F62433BB34D}"/>
                </a:ext>
              </a:extLst>
            </p:cNvPr>
            <p:cNvSpPr txBox="1"/>
            <p:nvPr/>
          </p:nvSpPr>
          <p:spPr>
            <a:xfrm>
              <a:off x="3427191" y="3935474"/>
              <a:ext cx="1385358" cy="369332"/>
            </a:xfrm>
            <a:prstGeom prst="rect">
              <a:avLst/>
            </a:prstGeom>
            <a:solidFill>
              <a:schemeClr val="bg1"/>
            </a:solid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测试方法</a:t>
              </a:r>
            </a:p>
          </p:txBody>
        </p:sp>
        <p:sp>
          <p:nvSpPr>
            <p:cNvPr id="14" name="文本框 13" descr="段落内容1">
              <a:extLst>
                <a:ext uri="{FF2B5EF4-FFF2-40B4-BE49-F238E27FC236}">
                  <a16:creationId xmlns:a16="http://schemas.microsoft.com/office/drawing/2014/main" id="{379048B5-DF52-4F3B-8F1D-C5EDF1BBB8FE}"/>
                </a:ext>
              </a:extLst>
            </p:cNvPr>
            <p:cNvSpPr txBox="1"/>
            <p:nvPr/>
          </p:nvSpPr>
          <p:spPr>
            <a:xfrm>
              <a:off x="2205872" y="4456167"/>
              <a:ext cx="4147793" cy="3416320"/>
            </a:xfrm>
            <a:prstGeom prst="rect">
              <a:avLst/>
            </a:prstGeom>
            <a:solidFill>
              <a:schemeClr val="bg1"/>
            </a:solidFill>
          </p:spPr>
          <p:txBody>
            <a:bodyPr vert="horz" wrap="square" rtlCol="0">
              <a:spAutoFit/>
            </a:bodyPr>
            <a:lstStyle/>
            <a:p>
              <a:r>
                <a:rPr lang="zh-CN" altLang="zh-CN" dirty="0"/>
                <a:t>本次软件的测试的功能性测试，易用性测试，性能测试。首先进行功能性测试，同时进行易用性测试。在功能测试及易用性测试完成后在进行安全性测试。。</a:t>
              </a:r>
            </a:p>
            <a:p>
              <a:r>
                <a:rPr lang="zh-CN" altLang="zh-CN" dirty="0"/>
                <a:t>本次测试采用黑盒测试方法。</a:t>
              </a:r>
            </a:p>
            <a:p>
              <a:r>
                <a:rPr lang="zh-CN" altLang="zh-CN" dirty="0"/>
                <a:t>功能测试：</a:t>
              </a:r>
              <a:r>
                <a:rPr lang="en-US" altLang="zh-CN" dirty="0"/>
                <a:t>ADB</a:t>
              </a:r>
              <a:r>
                <a:rPr lang="zh-CN" altLang="zh-CN" dirty="0"/>
                <a:t>，</a:t>
              </a:r>
              <a:r>
                <a:rPr lang="en-US" altLang="zh-CN" dirty="0"/>
                <a:t>51testing</a:t>
              </a:r>
              <a:endParaRPr lang="zh-CN" altLang="zh-CN" dirty="0"/>
            </a:p>
            <a:p>
              <a:r>
                <a:rPr lang="zh-CN" altLang="zh-CN" dirty="0"/>
                <a:t>易用性测试：手工测试，</a:t>
              </a:r>
              <a:r>
                <a:rPr lang="en-US" altLang="zh-CN" dirty="0"/>
                <a:t>Android</a:t>
              </a:r>
              <a:r>
                <a:rPr lang="zh-CN" altLang="zh-CN" dirty="0"/>
                <a:t>自带开发者工具</a:t>
              </a:r>
            </a:p>
            <a:p>
              <a:r>
                <a:rPr lang="zh-CN" altLang="zh-CN" dirty="0"/>
                <a:t>性能测试：</a:t>
              </a:r>
              <a:r>
                <a:rPr lang="en-US" altLang="zh-CN" b="1" dirty="0" err="1"/>
                <a:t>Emmagee</a:t>
              </a:r>
              <a:endParaRPr lang="zh-CN" altLang="zh-CN" dirty="0"/>
            </a:p>
            <a:p>
              <a:r>
                <a:rPr lang="zh-CN" altLang="zh-CN" dirty="0"/>
                <a:t>安全性测试：</a:t>
              </a:r>
              <a:r>
                <a:rPr lang="en-US" altLang="zh-CN" dirty="0" err="1"/>
                <a:t>dexexplore</a:t>
              </a:r>
              <a:r>
                <a:rPr lang="zh-CN" altLang="zh-CN" dirty="0"/>
                <a:t>，</a:t>
              </a:r>
              <a:r>
                <a:rPr lang="en-US" altLang="zh-CN" dirty="0" err="1"/>
                <a:t>wifikill</a:t>
              </a:r>
              <a:r>
                <a:rPr lang="zh-CN" altLang="zh-CN" dirty="0"/>
                <a:t>，</a:t>
              </a:r>
              <a:r>
                <a:rPr lang="en-US" altLang="zh-CN" dirty="0" err="1"/>
                <a:t>zANTI</a:t>
              </a:r>
              <a:r>
                <a:rPr lang="zh-CN" altLang="zh-CN" dirty="0"/>
                <a:t>，</a:t>
              </a:r>
              <a:r>
                <a:rPr lang="en-US" altLang="zh-CN" dirty="0" err="1"/>
                <a:t>cSploit</a:t>
              </a:r>
              <a:r>
                <a:rPr lang="zh-CN" altLang="zh-CN" dirty="0"/>
                <a:t>，</a:t>
              </a:r>
              <a:r>
                <a:rPr lang="en-US" altLang="zh-CN" dirty="0"/>
                <a:t>.</a:t>
              </a:r>
              <a:r>
                <a:rPr lang="en-US" altLang="zh-CN" dirty="0" err="1"/>
                <a:t>andoridnetspoof</a:t>
              </a:r>
              <a:endParaRPr lang="zh-CN" altLang="zh-CN" dirty="0"/>
            </a:p>
            <a:p>
              <a:r>
                <a:rPr lang="en-US" altLang="zh-CN" dirty="0"/>
                <a:t> </a:t>
              </a:r>
              <a:endParaRPr lang="zh-CN" altLang="zh-CN" dirty="0"/>
            </a:p>
          </p:txBody>
        </p:sp>
      </p:grpSp>
      <p:grpSp>
        <p:nvGrpSpPr>
          <p:cNvPr id="27" name="组合 26">
            <a:extLst>
              <a:ext uri="{FF2B5EF4-FFF2-40B4-BE49-F238E27FC236}">
                <a16:creationId xmlns:a16="http://schemas.microsoft.com/office/drawing/2014/main" id="{83E9DCB8-38A8-429E-8D73-DC7574587038}"/>
              </a:ext>
            </a:extLst>
          </p:cNvPr>
          <p:cNvGrpSpPr/>
          <p:nvPr/>
        </p:nvGrpSpPr>
        <p:grpSpPr>
          <a:xfrm>
            <a:off x="8549506" y="2366131"/>
            <a:ext cx="3355944" cy="1913638"/>
            <a:chOff x="8787856" y="4512694"/>
            <a:chExt cx="3372959" cy="2586560"/>
          </a:xfrm>
        </p:grpSpPr>
        <p:sp>
          <p:nvSpPr>
            <p:cNvPr id="15" name="文本框 14" descr="段落标题3">
              <a:extLst>
                <a:ext uri="{FF2B5EF4-FFF2-40B4-BE49-F238E27FC236}">
                  <a16:creationId xmlns:a16="http://schemas.microsoft.com/office/drawing/2014/main" id="{1FB51FF3-4D41-4CD2-858A-9925ECB37627}"/>
                </a:ext>
              </a:extLst>
            </p:cNvPr>
            <p:cNvSpPr txBox="1"/>
            <p:nvPr/>
          </p:nvSpPr>
          <p:spPr>
            <a:xfrm>
              <a:off x="8787856" y="4512694"/>
              <a:ext cx="1750403" cy="411664"/>
            </a:xfrm>
            <a:prstGeom prst="rect">
              <a:avLst/>
            </a:prstGeom>
            <a:solidFill>
              <a:schemeClr val="bg1"/>
            </a:solidFill>
          </p:spPr>
          <p:txBody>
            <a:bodyPr vert="horz" wrap="square" rtlCol="0">
              <a:spAutoFit/>
            </a:bodyPr>
            <a:lstStyle/>
            <a:p>
              <a:pPr lvl="0"/>
              <a:r>
                <a:rPr lang="zh-CN" altLang="zh-CN" dirty="0"/>
                <a:t>测试通过标准</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16" name="文本框 15" descr="段落内容3">
              <a:extLst>
                <a:ext uri="{FF2B5EF4-FFF2-40B4-BE49-F238E27FC236}">
                  <a16:creationId xmlns:a16="http://schemas.microsoft.com/office/drawing/2014/main" id="{F0824C9B-2133-4780-AA3E-727E4AAB8CE6}"/>
                </a:ext>
              </a:extLst>
            </p:cNvPr>
            <p:cNvSpPr txBox="1"/>
            <p:nvPr/>
          </p:nvSpPr>
          <p:spPr>
            <a:xfrm>
              <a:off x="8787857" y="5143852"/>
              <a:ext cx="3372958" cy="1955402"/>
            </a:xfrm>
            <a:prstGeom prst="rect">
              <a:avLst/>
            </a:prstGeom>
            <a:solidFill>
              <a:schemeClr val="bg1"/>
            </a:solidFill>
          </p:spPr>
          <p:txBody>
            <a:bodyPr vert="horz" wrap="square" rtlCol="0">
              <a:spAutoFit/>
            </a:bodyPr>
            <a:lstStyle/>
            <a:p>
              <a:r>
                <a:rPr lang="zh-CN" altLang="zh-CN" dirty="0"/>
                <a:t>所有测试的测试用例都被执行且通过；</a:t>
              </a:r>
            </a:p>
            <a:p>
              <a:r>
                <a:rPr lang="zh-CN" altLang="zh-CN" dirty="0"/>
                <a:t>所有发现的缺陷都被修复并且通过回归测试；</a:t>
              </a:r>
            </a:p>
            <a:p>
              <a:r>
                <a:rPr lang="zh-CN" altLang="zh-CN" dirty="0"/>
                <a:t>性能指标达标；</a:t>
              </a:r>
            </a:p>
            <a:p>
              <a:r>
                <a:rPr lang="zh-CN" altLang="zh-CN" dirty="0"/>
                <a:t>安全性需求满足。</a:t>
              </a:r>
            </a:p>
          </p:txBody>
        </p:sp>
      </p:grpSp>
      <p:grpSp>
        <p:nvGrpSpPr>
          <p:cNvPr id="28" name="组合 27">
            <a:extLst>
              <a:ext uri="{FF2B5EF4-FFF2-40B4-BE49-F238E27FC236}">
                <a16:creationId xmlns:a16="http://schemas.microsoft.com/office/drawing/2014/main" id="{0771ACB5-8963-439B-8FB1-434EC53D6239}"/>
              </a:ext>
            </a:extLst>
          </p:cNvPr>
          <p:cNvGrpSpPr/>
          <p:nvPr/>
        </p:nvGrpSpPr>
        <p:grpSpPr>
          <a:xfrm>
            <a:off x="6278255" y="201777"/>
            <a:ext cx="3058211" cy="1441062"/>
            <a:chOff x="6881538" y="1630530"/>
            <a:chExt cx="2466912" cy="2477017"/>
          </a:xfrm>
        </p:grpSpPr>
        <p:sp>
          <p:nvSpPr>
            <p:cNvPr id="17" name="文本框 16" descr="段落标题2">
              <a:extLst>
                <a:ext uri="{FF2B5EF4-FFF2-40B4-BE49-F238E27FC236}">
                  <a16:creationId xmlns:a16="http://schemas.microsoft.com/office/drawing/2014/main" id="{BF8D8CDA-DF08-4437-BDEF-86C2A7670EFB}"/>
                </a:ext>
              </a:extLst>
            </p:cNvPr>
            <p:cNvSpPr txBox="1"/>
            <p:nvPr/>
          </p:nvSpPr>
          <p:spPr>
            <a:xfrm>
              <a:off x="7963092" y="1630530"/>
              <a:ext cx="1385358" cy="634838"/>
            </a:xfrm>
            <a:prstGeom prst="rect">
              <a:avLst/>
            </a:prstGeom>
            <a:solidFill>
              <a:schemeClr val="bg1"/>
            </a:solid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测试数据</a:t>
              </a:r>
            </a:p>
          </p:txBody>
        </p:sp>
        <p:sp>
          <p:nvSpPr>
            <p:cNvPr id="18" name="文本框 17" descr="段落内容2">
              <a:extLst>
                <a:ext uri="{FF2B5EF4-FFF2-40B4-BE49-F238E27FC236}">
                  <a16:creationId xmlns:a16="http://schemas.microsoft.com/office/drawing/2014/main" id="{97B6446A-25FF-45D9-8BCF-74026C929432}"/>
                </a:ext>
              </a:extLst>
            </p:cNvPr>
            <p:cNvSpPr txBox="1"/>
            <p:nvPr/>
          </p:nvSpPr>
          <p:spPr>
            <a:xfrm>
              <a:off x="6881538" y="2166330"/>
              <a:ext cx="2319267" cy="1941217"/>
            </a:xfrm>
            <a:prstGeom prst="rect">
              <a:avLst/>
            </a:prstGeom>
            <a:solidFill>
              <a:schemeClr val="bg1"/>
            </a:solidFill>
          </p:spPr>
          <p:txBody>
            <a:bodyPr vert="horz" wrap="square" rtlCol="0">
              <a:spAutoFit/>
            </a:bodyPr>
            <a:lstStyle/>
            <a:p>
              <a:r>
                <a:rPr lang="zh-CN" altLang="zh-CN" dirty="0"/>
                <a:t>本次测试数据由开发者根据相应功能及数据字典进行设计</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rPr>
                <a:t>。</a:t>
              </a:r>
              <a:endParaRPr kumimoji="0" lang="en-US" altLang="zh-CN" sz="1200" b="0" i="0" u="none" strike="noStrike" kern="1200" cap="none" spc="0" normalizeH="0" baseline="0" noProof="0" dirty="0">
                <a:ln>
                  <a:noFill/>
                </a:ln>
                <a:solidFill>
                  <a:prstClr val="black">
                    <a:alpha val="72000"/>
                  </a:prstClr>
                </a:solidFill>
                <a:effectLst/>
                <a:uLnTx/>
                <a:uFillTx/>
                <a:latin typeface="仿宋" panose="02010609060101010101" pitchFamily="49" charset="-122"/>
                <a:ea typeface="仿宋" panose="02010609060101010101" pitchFamily="49" charset="-122"/>
                <a:cs typeface="+mn-cs"/>
              </a:endParaRPr>
            </a:p>
          </p:txBody>
        </p:sp>
      </p:grpSp>
      <p:sp>
        <p:nvSpPr>
          <p:cNvPr id="23" name="文本框 22" descr="页面标题">
            <a:extLst>
              <a:ext uri="{FF2B5EF4-FFF2-40B4-BE49-F238E27FC236}">
                <a16:creationId xmlns:a16="http://schemas.microsoft.com/office/drawing/2014/main" id="{84441063-33BD-49FF-8464-2C4440F38DF7}"/>
              </a:ext>
            </a:extLst>
          </p:cNvPr>
          <p:cNvSpPr txBox="1"/>
          <p:nvPr/>
        </p:nvSpPr>
        <p:spPr>
          <a:xfrm>
            <a:off x="287929" y="640517"/>
            <a:ext cx="2520545" cy="523220"/>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300" dirty="0">
                <a:solidFill>
                  <a:srgbClr val="9B0004"/>
                </a:solidFill>
                <a:latin typeface="华文中宋" panose="02010600040101010101" pitchFamily="2" charset="-122"/>
                <a:ea typeface="华文中宋" panose="02010600040101010101" pitchFamily="2" charset="-122"/>
              </a:rPr>
              <a:t>测试策略</a:t>
            </a:r>
            <a:endParaRPr kumimoji="0" lang="zh-CN" altLang="en-US" sz="2800" b="0" i="0" u="none" strike="noStrike" kern="1200" cap="none" spc="300" normalizeH="0" baseline="0" noProof="0" dirty="0">
              <a:ln>
                <a:noFill/>
              </a:ln>
              <a:solidFill>
                <a:srgbClr val="9B0004"/>
              </a:solidFill>
              <a:effectLst/>
              <a:uLnTx/>
              <a:uFillTx/>
              <a:latin typeface="华文中宋" panose="02010600040101010101" pitchFamily="2" charset="-122"/>
              <a:ea typeface="华文中宋" panose="02010600040101010101" pitchFamily="2" charset="-122"/>
              <a:cs typeface="+mn-cs"/>
            </a:endParaRPr>
          </a:p>
        </p:txBody>
      </p:sp>
      <p:pic>
        <p:nvPicPr>
          <p:cNvPr id="2" name="图片 1">
            <a:extLst>
              <a:ext uri="{FF2B5EF4-FFF2-40B4-BE49-F238E27FC236}">
                <a16:creationId xmlns:a16="http://schemas.microsoft.com/office/drawing/2014/main" id="{CD99AB58-08C0-4DF6-B496-FF1C6398E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70" y="1015661"/>
            <a:ext cx="2789911" cy="2092433"/>
          </a:xfrm>
          <a:prstGeom prst="rect">
            <a:avLst/>
          </a:prstGeom>
        </p:spPr>
      </p:pic>
      <p:sp>
        <p:nvSpPr>
          <p:cNvPr id="19" name="文本框 18" descr="段落内容3">
            <a:extLst>
              <a:ext uri="{FF2B5EF4-FFF2-40B4-BE49-F238E27FC236}">
                <a16:creationId xmlns:a16="http://schemas.microsoft.com/office/drawing/2014/main" id="{EF94942A-0E64-4F91-A988-63B07BF1952F}"/>
              </a:ext>
            </a:extLst>
          </p:cNvPr>
          <p:cNvSpPr txBox="1"/>
          <p:nvPr/>
        </p:nvSpPr>
        <p:spPr>
          <a:xfrm>
            <a:off x="5666477" y="4798708"/>
            <a:ext cx="3355943" cy="1754326"/>
          </a:xfrm>
          <a:prstGeom prst="rect">
            <a:avLst/>
          </a:prstGeom>
          <a:solidFill>
            <a:schemeClr val="bg1"/>
          </a:solidFill>
        </p:spPr>
        <p:txBody>
          <a:bodyPr vert="horz" wrap="square" rtlCol="0">
            <a:spAutoFit/>
          </a:bodyPr>
          <a:lstStyle/>
          <a:p>
            <a:r>
              <a:rPr lang="zh-CN" altLang="zh-CN" dirty="0"/>
              <a:t>缺陷密度大于一个</a:t>
            </a:r>
          </a:p>
          <a:p>
            <a:r>
              <a:rPr lang="zh-CN" altLang="zh-CN" dirty="0"/>
              <a:t>发现重大结构设计问题，修改结构导致</a:t>
            </a:r>
            <a:r>
              <a:rPr lang="en-US" altLang="zh-CN" dirty="0"/>
              <a:t>20%</a:t>
            </a:r>
            <a:r>
              <a:rPr lang="zh-CN" altLang="zh-CN" dirty="0"/>
              <a:t>以上的功能发生变化</a:t>
            </a:r>
          </a:p>
          <a:p>
            <a:r>
              <a:rPr lang="zh-CN" altLang="zh-CN" dirty="0"/>
              <a:t>关键功能出现缺陷，修复缺陷会导致</a:t>
            </a:r>
            <a:r>
              <a:rPr lang="en-US" altLang="zh-CN" dirty="0"/>
              <a:t>20%</a:t>
            </a:r>
            <a:r>
              <a:rPr lang="zh-CN" altLang="zh-CN" dirty="0"/>
              <a:t>以上的功能发生变化</a:t>
            </a:r>
          </a:p>
        </p:txBody>
      </p:sp>
      <p:sp>
        <p:nvSpPr>
          <p:cNvPr id="20" name="文本框 19" descr="段落标题3">
            <a:extLst>
              <a:ext uri="{FF2B5EF4-FFF2-40B4-BE49-F238E27FC236}">
                <a16:creationId xmlns:a16="http://schemas.microsoft.com/office/drawing/2014/main" id="{2B38333E-119E-485F-991D-5F1936846E80}"/>
              </a:ext>
            </a:extLst>
          </p:cNvPr>
          <p:cNvSpPr txBox="1"/>
          <p:nvPr/>
        </p:nvSpPr>
        <p:spPr>
          <a:xfrm>
            <a:off x="5666477" y="4439422"/>
            <a:ext cx="1741573" cy="369332"/>
          </a:xfrm>
          <a:prstGeom prst="rect">
            <a:avLst/>
          </a:prstGeom>
          <a:solidFill>
            <a:schemeClr val="bg1"/>
          </a:solidFill>
        </p:spPr>
        <p:txBody>
          <a:bodyPr vert="horz" wrap="square" rtlCol="0">
            <a:spAutoFit/>
          </a:bodyPr>
          <a:lstStyle/>
          <a:p>
            <a:pPr lvl="0"/>
            <a:r>
              <a:rPr lang="zh-CN" altLang="zh-CN" dirty="0"/>
              <a:t>测试</a:t>
            </a:r>
            <a:r>
              <a:rPr lang="zh-CN" altLang="en-US" dirty="0"/>
              <a:t>失败</a:t>
            </a:r>
            <a:r>
              <a:rPr lang="zh-CN" altLang="zh-CN" dirty="0"/>
              <a:t>标准</a:t>
            </a:r>
            <a:endParaRPr kumimoji="0" lang="zh-CN" altLang="en-US" sz="1800" b="0" i="0" u="none" strike="noStrike" kern="1200" cap="none" spc="30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Tree>
    <p:extLst>
      <p:ext uri="{BB962C8B-B14F-4D97-AF65-F5344CB8AC3E}">
        <p14:creationId xmlns:p14="http://schemas.microsoft.com/office/powerpoint/2010/main" val="128215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57E5F8-5615-49F2-B400-BFA87823A679}"/>
              </a:ext>
            </a:extLst>
          </p:cNvPr>
          <p:cNvSpPr txBox="1"/>
          <p:nvPr/>
        </p:nvSpPr>
        <p:spPr>
          <a:xfrm>
            <a:off x="546755" y="555775"/>
            <a:ext cx="1364476" cy="707886"/>
          </a:xfrm>
          <a:prstGeom prst="rect">
            <a:avLst/>
          </a:prstGeom>
          <a:noFill/>
        </p:spPr>
        <p:txBody>
          <a:bodyPr vert="horz" wrap="none" rtlCol="0">
            <a:spAutoFit/>
          </a:bodyPr>
          <a:lstStyle/>
          <a:p>
            <a:r>
              <a:rPr lang="zh-CN" altLang="en-US" sz="2000" spc="300" dirty="0">
                <a:solidFill>
                  <a:srgbClr val="9B0004"/>
                </a:solidFill>
                <a:latin typeface="华文中宋" panose="02010600040101010101" pitchFamily="2" charset="-122"/>
                <a:ea typeface="华文中宋" panose="02010600040101010101" pitchFamily="2" charset="-122"/>
              </a:rPr>
              <a:t>测试用例</a:t>
            </a:r>
          </a:p>
          <a:p>
            <a:pPr algn="l"/>
            <a:endParaRPr lang="zh-CN" altLang="en-US" sz="2000" dirty="0">
              <a:solidFill>
                <a:schemeClr val="bg1"/>
              </a:solidFill>
              <a:latin typeface="仿宋" panose="02010609060101010101" pitchFamily="49" charset="-122"/>
              <a:ea typeface="仿宋" panose="02010609060101010101" pitchFamily="49" charset="-122"/>
            </a:endParaRPr>
          </a:p>
        </p:txBody>
      </p:sp>
      <p:pic>
        <p:nvPicPr>
          <p:cNvPr id="4" name="图片 3" descr="C:\Users\GWL\Desktop\QQ截图20190411224758.png">
            <a:extLst>
              <a:ext uri="{FF2B5EF4-FFF2-40B4-BE49-F238E27FC236}">
                <a16:creationId xmlns:a16="http://schemas.microsoft.com/office/drawing/2014/main" id="{4FD0CF2B-0EB7-4FF3-AE74-3AC80F73C9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208" y="1875933"/>
            <a:ext cx="4676706" cy="4798243"/>
          </a:xfrm>
          <a:prstGeom prst="rect">
            <a:avLst/>
          </a:prstGeom>
          <a:noFill/>
          <a:ln>
            <a:noFill/>
          </a:ln>
        </p:spPr>
      </p:pic>
      <p:sp>
        <p:nvSpPr>
          <p:cNvPr id="5" name="文本框 4">
            <a:extLst>
              <a:ext uri="{FF2B5EF4-FFF2-40B4-BE49-F238E27FC236}">
                <a16:creationId xmlns:a16="http://schemas.microsoft.com/office/drawing/2014/main" id="{19AE0FED-249D-4C11-B705-CBE109ED948C}"/>
              </a:ext>
            </a:extLst>
          </p:cNvPr>
          <p:cNvSpPr txBox="1"/>
          <p:nvPr/>
        </p:nvSpPr>
        <p:spPr>
          <a:xfrm>
            <a:off x="848412" y="1414021"/>
            <a:ext cx="1291473" cy="400110"/>
          </a:xfrm>
          <a:prstGeom prst="rect">
            <a:avLst/>
          </a:prstGeom>
          <a:noFill/>
        </p:spPr>
        <p:txBody>
          <a:bodyPr vert="horz" wrap="square" rtlCol="0">
            <a:spAutoFit/>
          </a:bodyPr>
          <a:lstStyle/>
          <a:p>
            <a:pPr algn="l"/>
            <a:r>
              <a:rPr lang="zh-CN" altLang="en-US" sz="2000" dirty="0">
                <a:latin typeface="仿宋" panose="02010609060101010101" pitchFamily="49" charset="-122"/>
                <a:ea typeface="仿宋" panose="02010609060101010101" pitchFamily="49" charset="-122"/>
              </a:rPr>
              <a:t>场景分析</a:t>
            </a:r>
          </a:p>
        </p:txBody>
      </p:sp>
      <p:sp>
        <p:nvSpPr>
          <p:cNvPr id="7" name="文本框 6">
            <a:extLst>
              <a:ext uri="{FF2B5EF4-FFF2-40B4-BE49-F238E27FC236}">
                <a16:creationId xmlns:a16="http://schemas.microsoft.com/office/drawing/2014/main" id="{7DE34C89-DAA8-488E-9CF2-2EFAC7953468}"/>
              </a:ext>
            </a:extLst>
          </p:cNvPr>
          <p:cNvSpPr txBox="1"/>
          <p:nvPr/>
        </p:nvSpPr>
        <p:spPr>
          <a:xfrm>
            <a:off x="6094429" y="386498"/>
            <a:ext cx="5249159" cy="1754326"/>
          </a:xfrm>
          <a:prstGeom prst="rect">
            <a:avLst/>
          </a:prstGeom>
          <a:noFill/>
        </p:spPr>
        <p:txBody>
          <a:bodyPr vert="horz" wrap="square" rtlCol="0">
            <a:spAutoFit/>
          </a:bodyPr>
          <a:lstStyle/>
          <a:p>
            <a:r>
              <a:rPr lang="zh-CN" altLang="zh-CN" dirty="0"/>
              <a:t>基本流：用户登陆</a:t>
            </a:r>
            <a:r>
              <a:rPr lang="en-US" altLang="zh-CN" dirty="0"/>
              <a:t>-&gt;</a:t>
            </a:r>
            <a:r>
              <a:rPr lang="zh-CN" altLang="zh-CN" dirty="0"/>
              <a:t>查看食堂菜品图鉴</a:t>
            </a:r>
            <a:r>
              <a:rPr lang="en-US" altLang="zh-CN" dirty="0"/>
              <a:t>-&gt;</a:t>
            </a:r>
            <a:r>
              <a:rPr lang="zh-CN" altLang="zh-CN" dirty="0"/>
              <a:t>选择菜品</a:t>
            </a:r>
            <a:r>
              <a:rPr lang="en-US" altLang="zh-CN" dirty="0"/>
              <a:t>-&gt;</a:t>
            </a:r>
            <a:r>
              <a:rPr lang="zh-CN" altLang="zh-CN" dirty="0"/>
              <a:t>查看菜品评论</a:t>
            </a:r>
            <a:r>
              <a:rPr lang="en-US" altLang="zh-CN" dirty="0"/>
              <a:t>-&gt;</a:t>
            </a:r>
            <a:r>
              <a:rPr lang="zh-CN" altLang="zh-CN" dirty="0"/>
              <a:t>订购菜品</a:t>
            </a:r>
            <a:r>
              <a:rPr lang="en-US" altLang="zh-CN" dirty="0"/>
              <a:t>-&gt;</a:t>
            </a:r>
            <a:r>
              <a:rPr lang="zh-CN" altLang="zh-CN" dirty="0"/>
              <a:t>结束</a:t>
            </a:r>
          </a:p>
          <a:p>
            <a:r>
              <a:rPr lang="zh-CN" altLang="zh-CN" dirty="0"/>
              <a:t>备选流</a:t>
            </a:r>
            <a:r>
              <a:rPr lang="en-US" altLang="zh-CN" dirty="0"/>
              <a:t>1</a:t>
            </a:r>
            <a:r>
              <a:rPr lang="zh-CN" altLang="zh-CN" dirty="0"/>
              <a:t>：用户不存在</a:t>
            </a:r>
            <a:r>
              <a:rPr lang="en-US" altLang="zh-CN" dirty="0"/>
              <a:t>-&gt;</a:t>
            </a:r>
            <a:r>
              <a:rPr lang="zh-CN" altLang="zh-CN" dirty="0"/>
              <a:t>注册用户</a:t>
            </a:r>
          </a:p>
          <a:p>
            <a:r>
              <a:rPr lang="zh-CN" altLang="zh-CN" dirty="0"/>
              <a:t>备选流</a:t>
            </a:r>
            <a:r>
              <a:rPr lang="en-US" altLang="zh-CN" dirty="0"/>
              <a:t>2</a:t>
            </a:r>
            <a:r>
              <a:rPr lang="zh-CN" altLang="zh-CN" dirty="0"/>
              <a:t>：查看食堂菜品</a:t>
            </a:r>
            <a:r>
              <a:rPr lang="en-US" altLang="zh-CN" dirty="0"/>
              <a:t>-&gt;</a:t>
            </a:r>
            <a:r>
              <a:rPr lang="zh-CN" altLang="zh-CN" dirty="0"/>
              <a:t>搜索食堂菜品</a:t>
            </a:r>
          </a:p>
          <a:p>
            <a:r>
              <a:rPr lang="zh-CN" altLang="zh-CN" dirty="0"/>
              <a:t>备选流</a:t>
            </a:r>
            <a:r>
              <a:rPr lang="en-US" altLang="zh-CN" dirty="0"/>
              <a:t>3</a:t>
            </a:r>
            <a:r>
              <a:rPr lang="zh-CN" altLang="zh-CN" dirty="0"/>
              <a:t>：订购菜品</a:t>
            </a:r>
            <a:r>
              <a:rPr lang="en-US" altLang="zh-CN" dirty="0"/>
              <a:t>-&gt;</a:t>
            </a:r>
            <a:r>
              <a:rPr lang="zh-CN" altLang="zh-CN" dirty="0"/>
              <a:t>信用积分过低</a:t>
            </a:r>
            <a:r>
              <a:rPr lang="en-US" altLang="zh-CN" dirty="0"/>
              <a:t>-&gt;</a:t>
            </a:r>
            <a:r>
              <a:rPr lang="zh-CN" altLang="zh-CN" dirty="0"/>
              <a:t>订购申请失败</a:t>
            </a:r>
          </a:p>
        </p:txBody>
      </p:sp>
      <p:graphicFrame>
        <p:nvGraphicFramePr>
          <p:cNvPr id="10" name="表格 9">
            <a:extLst>
              <a:ext uri="{FF2B5EF4-FFF2-40B4-BE49-F238E27FC236}">
                <a16:creationId xmlns:a16="http://schemas.microsoft.com/office/drawing/2014/main" id="{CFE915C1-71FC-40E7-AE09-EA281A2884AB}"/>
              </a:ext>
            </a:extLst>
          </p:cNvPr>
          <p:cNvGraphicFramePr>
            <a:graphicFrameLocks noGrp="1"/>
          </p:cNvGraphicFramePr>
          <p:nvPr>
            <p:extLst>
              <p:ext uri="{D42A27DB-BD31-4B8C-83A1-F6EECF244321}">
                <p14:modId xmlns:p14="http://schemas.microsoft.com/office/powerpoint/2010/main" val="3240847316"/>
              </p:ext>
            </p:extLst>
          </p:nvPr>
        </p:nvGraphicFramePr>
        <p:xfrm>
          <a:off x="5684361" y="2530157"/>
          <a:ext cx="6334812" cy="4062952"/>
        </p:xfrm>
        <a:graphic>
          <a:graphicData uri="http://schemas.openxmlformats.org/drawingml/2006/table">
            <a:tbl>
              <a:tblPr/>
              <a:tblGrid>
                <a:gridCol w="2111604">
                  <a:extLst>
                    <a:ext uri="{9D8B030D-6E8A-4147-A177-3AD203B41FA5}">
                      <a16:colId xmlns:a16="http://schemas.microsoft.com/office/drawing/2014/main" val="2518806406"/>
                    </a:ext>
                  </a:extLst>
                </a:gridCol>
                <a:gridCol w="2111604">
                  <a:extLst>
                    <a:ext uri="{9D8B030D-6E8A-4147-A177-3AD203B41FA5}">
                      <a16:colId xmlns:a16="http://schemas.microsoft.com/office/drawing/2014/main" val="3055946584"/>
                    </a:ext>
                  </a:extLst>
                </a:gridCol>
                <a:gridCol w="2111604">
                  <a:extLst>
                    <a:ext uri="{9D8B030D-6E8A-4147-A177-3AD203B41FA5}">
                      <a16:colId xmlns:a16="http://schemas.microsoft.com/office/drawing/2014/main" val="3188143645"/>
                    </a:ext>
                  </a:extLst>
                </a:gridCol>
              </a:tblGrid>
              <a:tr h="1015738">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场景一——成功案例</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基本流</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16066"/>
                  </a:ext>
                </a:extLst>
              </a:tr>
              <a:tr h="1015738">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场景二——用户不存在</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a:effectLst/>
                          <a:latin typeface="等线" panose="02010600030101010101" pitchFamily="2" charset="-122"/>
                          <a:ea typeface="等线" panose="02010600030101010101" pitchFamily="2" charset="-122"/>
                          <a:cs typeface="Times New Roman" panose="02020603050405020304" pitchFamily="18" charset="0"/>
                        </a:rPr>
                        <a:t>基本流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a:effectLst/>
                          <a:latin typeface="等线" panose="02010600030101010101" pitchFamily="2" charset="-122"/>
                          <a:ea typeface="等线" panose="02010600030101010101" pitchFamily="2" charset="-122"/>
                          <a:cs typeface="Times New Roman" panose="02020603050405020304" pitchFamily="18" charset="0"/>
                        </a:rPr>
                        <a:t>备选流</a:t>
                      </a:r>
                      <a:r>
                        <a:rPr lang="en-US" sz="1800" kern="100">
                          <a:effectLst/>
                          <a:latin typeface="等线" panose="02010600030101010101" pitchFamily="2" charset="-122"/>
                          <a:ea typeface="等线" panose="02010600030101010101" pitchFamily="2" charset="-122"/>
                          <a:cs typeface="Times New Roman" panose="02020603050405020304" pitchFamily="18" charset="0"/>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188497"/>
                  </a:ext>
                </a:extLst>
              </a:tr>
              <a:tr h="1015738">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场景三——需要搜索菜品的窗口</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a:effectLst/>
                          <a:latin typeface="等线" panose="02010600030101010101" pitchFamily="2" charset="-122"/>
                          <a:ea typeface="等线" panose="02010600030101010101" pitchFamily="2" charset="-122"/>
                          <a:cs typeface="Times New Roman" panose="02020603050405020304" pitchFamily="18" charset="0"/>
                        </a:rPr>
                        <a:t>基本流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800" kern="100">
                          <a:effectLst/>
                          <a:latin typeface="等线" panose="02010600030101010101" pitchFamily="2" charset="-122"/>
                          <a:ea typeface="等线" panose="02010600030101010101" pitchFamily="2" charset="-122"/>
                          <a:cs typeface="Times New Roman" panose="02020603050405020304" pitchFamily="18" charset="0"/>
                        </a:rPr>
                        <a:t>备选流</a:t>
                      </a:r>
                      <a:r>
                        <a:rPr lang="en-US" sz="18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9194197"/>
                  </a:ext>
                </a:extLst>
              </a:tr>
              <a:tr h="1015738">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场景四——订购菜品信用分不够</a:t>
                      </a:r>
                    </a:p>
                  </a:txBody>
                  <a:tcPr marL="68580" marR="6858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基本流</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just">
                        <a:spcAft>
                          <a:spcPts val="0"/>
                        </a:spcAft>
                      </a:pP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备选流</a:t>
                      </a: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146417983"/>
                  </a:ext>
                </a:extLst>
              </a:tr>
            </a:tbl>
          </a:graphicData>
        </a:graphic>
      </p:graphicFrame>
    </p:spTree>
    <p:extLst>
      <p:ext uri="{BB962C8B-B14F-4D97-AF65-F5344CB8AC3E}">
        <p14:creationId xmlns:p14="http://schemas.microsoft.com/office/powerpoint/2010/main" val="6612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82A17F-080B-4C89-B010-CB29ADFD4D4D}"/>
              </a:ext>
            </a:extLst>
          </p:cNvPr>
          <p:cNvSpPr txBox="1"/>
          <p:nvPr/>
        </p:nvSpPr>
        <p:spPr>
          <a:xfrm>
            <a:off x="133349" y="206514"/>
            <a:ext cx="1428751" cy="707886"/>
          </a:xfrm>
          <a:prstGeom prst="rect">
            <a:avLst/>
          </a:prstGeom>
          <a:noFill/>
        </p:spPr>
        <p:txBody>
          <a:bodyPr vert="horz" wrap="square" rtlCol="0">
            <a:spAutoFit/>
          </a:bodyPr>
          <a:lstStyle/>
          <a:p>
            <a:r>
              <a:rPr lang="zh-CN" altLang="en-US" sz="2000" spc="300" dirty="0">
                <a:solidFill>
                  <a:srgbClr val="9B0004"/>
                </a:solidFill>
                <a:latin typeface="华文中宋" panose="02010600040101010101" pitchFamily="2" charset="-122"/>
                <a:ea typeface="华文中宋" panose="02010600040101010101" pitchFamily="2" charset="-122"/>
              </a:rPr>
              <a:t>风险识别</a:t>
            </a:r>
          </a:p>
          <a:p>
            <a:pPr algn="l"/>
            <a:endParaRPr lang="zh-CN" altLang="en-US" sz="2000" dirty="0">
              <a:solidFill>
                <a:schemeClr val="bg1"/>
              </a:solidFill>
              <a:latin typeface="仿宋" panose="02010609060101010101" pitchFamily="49" charset="-122"/>
              <a:ea typeface="仿宋" panose="02010609060101010101" pitchFamily="49" charset="-122"/>
            </a:endParaRPr>
          </a:p>
        </p:txBody>
      </p:sp>
      <p:graphicFrame>
        <p:nvGraphicFramePr>
          <p:cNvPr id="8" name="表格 7">
            <a:extLst>
              <a:ext uri="{FF2B5EF4-FFF2-40B4-BE49-F238E27FC236}">
                <a16:creationId xmlns:a16="http://schemas.microsoft.com/office/drawing/2014/main" id="{C046D26E-10BA-4F53-9DA6-66091BB940D2}"/>
              </a:ext>
            </a:extLst>
          </p:cNvPr>
          <p:cNvGraphicFramePr>
            <a:graphicFrameLocks noGrp="1"/>
          </p:cNvGraphicFramePr>
          <p:nvPr>
            <p:extLst>
              <p:ext uri="{D42A27DB-BD31-4B8C-83A1-F6EECF244321}">
                <p14:modId xmlns:p14="http://schemas.microsoft.com/office/powerpoint/2010/main" val="2699642741"/>
              </p:ext>
            </p:extLst>
          </p:nvPr>
        </p:nvGraphicFramePr>
        <p:xfrm>
          <a:off x="190500" y="704850"/>
          <a:ext cx="11868152" cy="6056540"/>
        </p:xfrm>
        <a:graphic>
          <a:graphicData uri="http://schemas.openxmlformats.org/drawingml/2006/table">
            <a:tbl>
              <a:tblPr firstRow="1" firstCol="1" bandRow="1">
                <a:tableStyleId>{5C22544A-7EE6-4342-B048-85BDC9FD1C3A}</a:tableStyleId>
              </a:tblPr>
              <a:tblGrid>
                <a:gridCol w="562945">
                  <a:extLst>
                    <a:ext uri="{9D8B030D-6E8A-4147-A177-3AD203B41FA5}">
                      <a16:colId xmlns:a16="http://schemas.microsoft.com/office/drawing/2014/main" val="2921752755"/>
                    </a:ext>
                  </a:extLst>
                </a:gridCol>
                <a:gridCol w="2065004">
                  <a:extLst>
                    <a:ext uri="{9D8B030D-6E8A-4147-A177-3AD203B41FA5}">
                      <a16:colId xmlns:a16="http://schemas.microsoft.com/office/drawing/2014/main" val="2825427472"/>
                    </a:ext>
                  </a:extLst>
                </a:gridCol>
                <a:gridCol w="1239798">
                  <a:extLst>
                    <a:ext uri="{9D8B030D-6E8A-4147-A177-3AD203B41FA5}">
                      <a16:colId xmlns:a16="http://schemas.microsoft.com/office/drawing/2014/main" val="2975803834"/>
                    </a:ext>
                  </a:extLst>
                </a:gridCol>
                <a:gridCol w="1013296">
                  <a:extLst>
                    <a:ext uri="{9D8B030D-6E8A-4147-A177-3AD203B41FA5}">
                      <a16:colId xmlns:a16="http://schemas.microsoft.com/office/drawing/2014/main" val="3684669740"/>
                    </a:ext>
                  </a:extLst>
                </a:gridCol>
                <a:gridCol w="4337970">
                  <a:extLst>
                    <a:ext uri="{9D8B030D-6E8A-4147-A177-3AD203B41FA5}">
                      <a16:colId xmlns:a16="http://schemas.microsoft.com/office/drawing/2014/main" val="663437175"/>
                    </a:ext>
                  </a:extLst>
                </a:gridCol>
                <a:gridCol w="2649139">
                  <a:extLst>
                    <a:ext uri="{9D8B030D-6E8A-4147-A177-3AD203B41FA5}">
                      <a16:colId xmlns:a16="http://schemas.microsoft.com/office/drawing/2014/main" val="2064625449"/>
                    </a:ext>
                  </a:extLst>
                </a:gridCol>
              </a:tblGrid>
              <a:tr h="839561">
                <a:tc>
                  <a:txBody>
                    <a:bodyPr/>
                    <a:lstStyle/>
                    <a:p>
                      <a:pPr algn="l">
                        <a:spcAft>
                          <a:spcPts val="0"/>
                        </a:spcAft>
                      </a:pPr>
                      <a:r>
                        <a:rPr lang="zh-CN" sz="1800" kern="100" dirty="0">
                          <a:effectLst/>
                        </a:rPr>
                        <a:t>序号</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风险说明</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风险严重性</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风险可能性</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规避措施</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应急计划</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3710268838"/>
                  </a:ext>
                </a:extLst>
              </a:tr>
              <a:tr h="1847033">
                <a:tc>
                  <a:txBody>
                    <a:bodyPr/>
                    <a:lstStyle/>
                    <a:p>
                      <a:pPr algn="l">
                        <a:spcAft>
                          <a:spcPts val="0"/>
                        </a:spcAft>
                      </a:pPr>
                      <a:r>
                        <a:rPr lang="en-US" sz="1800" kern="100">
                          <a:effectLst/>
                        </a:rPr>
                        <a:t>1</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需求变更</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高</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中</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a:effectLst/>
                        </a:rPr>
                        <a:t>在开发过程中尽量让核心用户看到产品功能；</a:t>
                      </a:r>
                    </a:p>
                    <a:p>
                      <a:pPr marL="342900" lvl="0" indent="-342900" algn="l">
                        <a:spcAft>
                          <a:spcPts val="0"/>
                        </a:spcAft>
                        <a:buFont typeface="+mj-lt"/>
                        <a:buAutoNum type="arabicParenBoth"/>
                        <a:tabLst>
                          <a:tab pos="198120" algn="l"/>
                        </a:tabLst>
                      </a:pPr>
                      <a:r>
                        <a:rPr lang="zh-CN" sz="1800" kern="100">
                          <a:effectLst/>
                        </a:rPr>
                        <a:t>与用户保持交流获取重大变更需求；</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a:effectLst/>
                        </a:rPr>
                        <a:t>争取更充分的研发和测试时间；</a:t>
                      </a:r>
                    </a:p>
                    <a:p>
                      <a:pPr marL="342900" lvl="0" indent="-342900" algn="l">
                        <a:spcAft>
                          <a:spcPts val="0"/>
                        </a:spcAft>
                        <a:buFont typeface="+mj-lt"/>
                        <a:buAutoNum type="arabicParenBoth"/>
                        <a:tabLst>
                          <a:tab pos="198120" algn="l"/>
                        </a:tabLst>
                      </a:pPr>
                      <a:r>
                        <a:rPr lang="zh-CN" sz="1800" kern="100">
                          <a:effectLst/>
                        </a:rPr>
                        <a:t>把后期提出的功能放在下个版本实现</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530935923"/>
                  </a:ext>
                </a:extLst>
              </a:tr>
              <a:tr h="503737">
                <a:tc>
                  <a:txBody>
                    <a:bodyPr/>
                    <a:lstStyle/>
                    <a:p>
                      <a:pPr algn="l">
                        <a:spcAft>
                          <a:spcPts val="0"/>
                        </a:spcAft>
                      </a:pPr>
                      <a:r>
                        <a:rPr lang="en-US" sz="1800" kern="100">
                          <a:effectLst/>
                        </a:rPr>
                        <a:t>2</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测试人员技能不符合要求</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中</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dirty="0">
                          <a:effectLst/>
                        </a:rPr>
                        <a:t>人员培训；</a:t>
                      </a:r>
                    </a:p>
                    <a:p>
                      <a:pPr marL="342900" lvl="0" indent="-342900" algn="l">
                        <a:spcAft>
                          <a:spcPts val="0"/>
                        </a:spcAft>
                        <a:buFont typeface="+mj-lt"/>
                        <a:buAutoNum type="arabicParenBoth"/>
                        <a:tabLst>
                          <a:tab pos="198120" algn="l"/>
                        </a:tabLst>
                      </a:pPr>
                      <a:r>
                        <a:rPr lang="zh-CN" sz="1800" kern="100" dirty="0">
                          <a:effectLst/>
                        </a:rPr>
                        <a:t>外包给专业测试团队</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加强培训</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703487038"/>
                  </a:ext>
                </a:extLst>
              </a:tr>
              <a:tr h="503737">
                <a:tc>
                  <a:txBody>
                    <a:bodyPr/>
                    <a:lstStyle/>
                    <a:p>
                      <a:pPr algn="l">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测试人对产品业务不熟</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低</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找行业专家对测试人员进行培训</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加强培训</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3782785087"/>
                  </a:ext>
                </a:extLst>
              </a:tr>
              <a:tr h="839561">
                <a:tc>
                  <a:txBody>
                    <a:bodyPr/>
                    <a:lstStyle/>
                    <a:p>
                      <a:pPr algn="l">
                        <a:spcAft>
                          <a:spcPts val="0"/>
                        </a:spcAft>
                      </a:pPr>
                      <a:r>
                        <a:rPr lang="en-US" sz="1800" kern="100">
                          <a:effectLst/>
                        </a:rPr>
                        <a:t>4</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测试环境搭建出现问题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中</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中</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dirty="0">
                          <a:effectLst/>
                        </a:rPr>
                        <a:t>在开发期间提前模拟测试环境</a:t>
                      </a:r>
                      <a:r>
                        <a:rPr lang="en-US" sz="1800" kern="100" dirty="0">
                          <a:effectLst/>
                        </a:rPr>
                        <a:t>;</a:t>
                      </a:r>
                      <a:endParaRPr lang="zh-CN" sz="1800" kern="100" dirty="0">
                        <a:effectLst/>
                      </a:endParaRPr>
                    </a:p>
                    <a:p>
                      <a:pPr marL="342900" lvl="0" indent="-342900" algn="l">
                        <a:spcAft>
                          <a:spcPts val="0"/>
                        </a:spcAft>
                        <a:buFont typeface="+mj-lt"/>
                        <a:buAutoNum type="arabicParenBoth"/>
                        <a:tabLst>
                          <a:tab pos="198120" algn="l"/>
                        </a:tabLst>
                      </a:pPr>
                      <a:r>
                        <a:rPr lang="zh-CN" sz="1800" kern="100" dirty="0">
                          <a:effectLst/>
                        </a:rPr>
                        <a:t>提前准备备用工具</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a:effectLst/>
                        </a:rPr>
                        <a:t>延长测试时间；</a:t>
                      </a:r>
                    </a:p>
                    <a:p>
                      <a:pPr marL="342900" lvl="0" indent="-342900" algn="l">
                        <a:spcAft>
                          <a:spcPts val="0"/>
                        </a:spcAft>
                        <a:buFont typeface="+mj-lt"/>
                        <a:buAutoNum type="arabicParenBoth"/>
                        <a:tabLst>
                          <a:tab pos="198120" algn="l"/>
                        </a:tabLst>
                      </a:pPr>
                      <a:r>
                        <a:rPr lang="zh-CN" sz="1800" kern="100">
                          <a:effectLst/>
                        </a:rPr>
                        <a:t>使用备用测试工具</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1871720543"/>
                  </a:ext>
                </a:extLst>
              </a:tr>
              <a:tr h="335825">
                <a:tc>
                  <a:txBody>
                    <a:bodyPr/>
                    <a:lstStyle/>
                    <a:p>
                      <a:pPr algn="l">
                        <a:spcAft>
                          <a:spcPts val="0"/>
                        </a:spcAft>
                      </a:pPr>
                      <a:r>
                        <a:rPr lang="en-US" sz="1800" kern="100">
                          <a:effectLst/>
                        </a:rPr>
                        <a:t>5</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项目开发延期</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开发组在项目中严格控制进度</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a:effectLst/>
                        </a:rPr>
                        <a:t>修改测试计划</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1172814163"/>
                  </a:ext>
                </a:extLst>
              </a:tr>
              <a:tr h="1007474">
                <a:tc>
                  <a:txBody>
                    <a:bodyPr/>
                    <a:lstStyle/>
                    <a:p>
                      <a:pPr algn="l">
                        <a:spcAft>
                          <a:spcPts val="0"/>
                        </a:spcAft>
                      </a:pPr>
                      <a:r>
                        <a:rPr lang="en-US" sz="1800" kern="100">
                          <a:effectLst/>
                        </a:rPr>
                        <a:t>6</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项目中缺陷程度高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高</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低</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dirty="0">
                          <a:effectLst/>
                        </a:rPr>
                        <a:t>要求开发组进行规范的单元测试与集成测试；</a:t>
                      </a:r>
                    </a:p>
                    <a:p>
                      <a:pPr marL="342900" lvl="0" indent="-342900" algn="l">
                        <a:spcAft>
                          <a:spcPts val="0"/>
                        </a:spcAft>
                        <a:buFont typeface="+mj-lt"/>
                        <a:buAutoNum type="arabicParenBoth"/>
                        <a:tabLst>
                          <a:tab pos="198120" algn="l"/>
                        </a:tabLst>
                      </a:pPr>
                      <a:r>
                        <a:rPr lang="zh-CN" sz="1800" kern="100" dirty="0">
                          <a:effectLst/>
                        </a:rPr>
                        <a:t>在开发过程中周期性对软件质量进行检测</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marL="342900" lvl="0" indent="-342900" algn="l">
                        <a:spcAft>
                          <a:spcPts val="0"/>
                        </a:spcAft>
                        <a:buFont typeface="+mj-lt"/>
                        <a:buAutoNum type="arabicParenBoth"/>
                        <a:tabLst>
                          <a:tab pos="198120" algn="l"/>
                        </a:tabLst>
                      </a:pPr>
                      <a:r>
                        <a:rPr lang="zh-CN" sz="1800" kern="100" dirty="0">
                          <a:effectLst/>
                        </a:rPr>
                        <a:t>修改测试计划；</a:t>
                      </a:r>
                    </a:p>
                    <a:p>
                      <a:pPr marL="342900" lvl="0" indent="-342900" algn="l">
                        <a:spcAft>
                          <a:spcPts val="0"/>
                        </a:spcAft>
                        <a:buFont typeface="+mj-lt"/>
                        <a:buAutoNum type="arabicParenBoth"/>
                        <a:tabLst>
                          <a:tab pos="198120" algn="l"/>
                        </a:tabLst>
                      </a:pPr>
                      <a:r>
                        <a:rPr lang="zh-CN" sz="1800" kern="100" dirty="0">
                          <a:effectLst/>
                        </a:rPr>
                        <a:t>协助开发人员修复缺陷</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3990824931"/>
                  </a:ext>
                </a:extLst>
              </a:tr>
            </a:tbl>
          </a:graphicData>
        </a:graphic>
      </p:graphicFrame>
    </p:spTree>
    <p:extLst>
      <p:ext uri="{BB962C8B-B14F-4D97-AF65-F5344CB8AC3E}">
        <p14:creationId xmlns:p14="http://schemas.microsoft.com/office/powerpoint/2010/main" val="352436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82A17F-080B-4C89-B010-CB29ADFD4D4D}"/>
              </a:ext>
            </a:extLst>
          </p:cNvPr>
          <p:cNvSpPr txBox="1"/>
          <p:nvPr/>
        </p:nvSpPr>
        <p:spPr>
          <a:xfrm>
            <a:off x="133349" y="206514"/>
            <a:ext cx="1428751" cy="707886"/>
          </a:xfrm>
          <a:prstGeom prst="rect">
            <a:avLst/>
          </a:prstGeom>
          <a:noFill/>
        </p:spPr>
        <p:txBody>
          <a:bodyPr vert="horz" wrap="square" rtlCol="0">
            <a:spAutoFit/>
          </a:bodyPr>
          <a:lstStyle/>
          <a:p>
            <a:r>
              <a:rPr lang="zh-CN" altLang="en-US" sz="2000" spc="300" dirty="0">
                <a:solidFill>
                  <a:srgbClr val="9B0004"/>
                </a:solidFill>
                <a:latin typeface="华文中宋" panose="02010600040101010101" pitchFamily="2" charset="-122"/>
                <a:ea typeface="华文中宋" panose="02010600040101010101" pitchFamily="2" charset="-122"/>
              </a:rPr>
              <a:t>风险识别</a:t>
            </a:r>
          </a:p>
          <a:p>
            <a:pPr algn="l"/>
            <a:endParaRPr lang="zh-CN" altLang="en-US" sz="2000" dirty="0">
              <a:solidFill>
                <a:schemeClr val="bg1"/>
              </a:solidFill>
              <a:latin typeface="仿宋" panose="02010609060101010101" pitchFamily="49" charset="-122"/>
              <a:ea typeface="仿宋" panose="02010609060101010101" pitchFamily="49" charset="-122"/>
            </a:endParaRPr>
          </a:p>
        </p:txBody>
      </p:sp>
      <p:graphicFrame>
        <p:nvGraphicFramePr>
          <p:cNvPr id="8" name="表格 7">
            <a:extLst>
              <a:ext uri="{FF2B5EF4-FFF2-40B4-BE49-F238E27FC236}">
                <a16:creationId xmlns:a16="http://schemas.microsoft.com/office/drawing/2014/main" id="{C046D26E-10BA-4F53-9DA6-66091BB940D2}"/>
              </a:ext>
            </a:extLst>
          </p:cNvPr>
          <p:cNvGraphicFramePr>
            <a:graphicFrameLocks noGrp="1"/>
          </p:cNvGraphicFramePr>
          <p:nvPr>
            <p:extLst>
              <p:ext uri="{D42A27DB-BD31-4B8C-83A1-F6EECF244321}">
                <p14:modId xmlns:p14="http://schemas.microsoft.com/office/powerpoint/2010/main" val="28790157"/>
              </p:ext>
            </p:extLst>
          </p:nvPr>
        </p:nvGraphicFramePr>
        <p:xfrm>
          <a:off x="133349" y="714277"/>
          <a:ext cx="11868152" cy="7280920"/>
        </p:xfrm>
        <a:graphic>
          <a:graphicData uri="http://schemas.openxmlformats.org/drawingml/2006/table">
            <a:tbl>
              <a:tblPr firstRow="1" firstCol="1" bandRow="1">
                <a:tableStyleId>{5C22544A-7EE6-4342-B048-85BDC9FD1C3A}</a:tableStyleId>
              </a:tblPr>
              <a:tblGrid>
                <a:gridCol w="562945">
                  <a:extLst>
                    <a:ext uri="{9D8B030D-6E8A-4147-A177-3AD203B41FA5}">
                      <a16:colId xmlns:a16="http://schemas.microsoft.com/office/drawing/2014/main" val="2921752755"/>
                    </a:ext>
                  </a:extLst>
                </a:gridCol>
                <a:gridCol w="2065004">
                  <a:extLst>
                    <a:ext uri="{9D8B030D-6E8A-4147-A177-3AD203B41FA5}">
                      <a16:colId xmlns:a16="http://schemas.microsoft.com/office/drawing/2014/main" val="2825427472"/>
                    </a:ext>
                  </a:extLst>
                </a:gridCol>
                <a:gridCol w="1239798">
                  <a:extLst>
                    <a:ext uri="{9D8B030D-6E8A-4147-A177-3AD203B41FA5}">
                      <a16:colId xmlns:a16="http://schemas.microsoft.com/office/drawing/2014/main" val="2975803834"/>
                    </a:ext>
                  </a:extLst>
                </a:gridCol>
                <a:gridCol w="1013296">
                  <a:extLst>
                    <a:ext uri="{9D8B030D-6E8A-4147-A177-3AD203B41FA5}">
                      <a16:colId xmlns:a16="http://schemas.microsoft.com/office/drawing/2014/main" val="3684669740"/>
                    </a:ext>
                  </a:extLst>
                </a:gridCol>
                <a:gridCol w="4337970">
                  <a:extLst>
                    <a:ext uri="{9D8B030D-6E8A-4147-A177-3AD203B41FA5}">
                      <a16:colId xmlns:a16="http://schemas.microsoft.com/office/drawing/2014/main" val="663437175"/>
                    </a:ext>
                  </a:extLst>
                </a:gridCol>
                <a:gridCol w="2649139">
                  <a:extLst>
                    <a:ext uri="{9D8B030D-6E8A-4147-A177-3AD203B41FA5}">
                      <a16:colId xmlns:a16="http://schemas.microsoft.com/office/drawing/2014/main" val="2064625449"/>
                    </a:ext>
                  </a:extLst>
                </a:gridCol>
              </a:tblGrid>
              <a:tr h="839561">
                <a:tc>
                  <a:txBody>
                    <a:bodyPr/>
                    <a:lstStyle/>
                    <a:p>
                      <a:pPr algn="l">
                        <a:spcAft>
                          <a:spcPts val="0"/>
                        </a:spcAft>
                      </a:pPr>
                      <a:r>
                        <a:rPr lang="zh-CN" sz="1800" kern="100" dirty="0">
                          <a:effectLst/>
                        </a:rPr>
                        <a:t>序号</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dirty="0">
                          <a:effectLst/>
                        </a:rPr>
                        <a:t>风险说明</a:t>
                      </a:r>
                      <a:endParaRPr lang="zh-CN" sz="1800" kern="100" dirty="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风险严重性</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风险可能性</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规避措施</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tc>
                  <a:txBody>
                    <a:bodyPr/>
                    <a:lstStyle/>
                    <a:p>
                      <a:pPr algn="l">
                        <a:spcAft>
                          <a:spcPts val="0"/>
                        </a:spcAft>
                      </a:pPr>
                      <a:r>
                        <a:rPr lang="zh-CN" sz="1800" kern="100">
                          <a:effectLst/>
                        </a:rPr>
                        <a:t>应急计划</a:t>
                      </a:r>
                      <a:endParaRPr lang="zh-CN" sz="1800" kern="100">
                        <a:effectLst/>
                        <a:latin typeface="Times New Roman" panose="02020603050405020304" pitchFamily="18" charset="0"/>
                        <a:ea typeface="宋体" panose="02010600030101010101" pitchFamily="2" charset="-122"/>
                      </a:endParaRPr>
                    </a:p>
                  </a:txBody>
                  <a:tcPr marL="46621" marR="46621" marT="0" marB="0" anchor="ctr"/>
                </a:tc>
                <a:extLst>
                  <a:ext uri="{0D108BD9-81ED-4DB2-BD59-A6C34878D82A}">
                    <a16:rowId xmlns:a16="http://schemas.microsoft.com/office/drawing/2014/main" val="3710268838"/>
                  </a:ext>
                </a:extLst>
              </a:tr>
              <a:tr h="1302484">
                <a:tc>
                  <a:txBody>
                    <a:bodyPr/>
                    <a:lstStyle/>
                    <a:p>
                      <a:pPr algn="l">
                        <a:spcAft>
                          <a:spcPts val="0"/>
                        </a:spcAft>
                      </a:pPr>
                      <a:r>
                        <a:rPr lang="en-US" sz="1800" kern="100" dirty="0">
                          <a:effectLst/>
                          <a:latin typeface="宋体" panose="02010600030101010101" pitchFamily="2" charset="-122"/>
                          <a:ea typeface="宋体" panose="02010600030101010101" pitchFamily="2" charset="-122"/>
                        </a:rPr>
                        <a:t>7</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测试准备进度延误</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高</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低</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测试人员严格按计划执行</a:t>
                      </a:r>
                    </a:p>
                  </a:txBody>
                  <a:tcPr marL="68580" marR="68580" marT="0" marB="0" anchor="ctr"/>
                </a:tc>
                <a:tc>
                  <a:txBody>
                    <a:bodyPr/>
                    <a:lstStyle/>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测试人员加班；</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项目负责人条正测试计划</a:t>
                      </a:r>
                    </a:p>
                  </a:txBody>
                  <a:tcPr marL="68580" marR="68580" marT="0" marB="0" anchor="ctr"/>
                </a:tc>
                <a:extLst>
                  <a:ext uri="{0D108BD9-81ED-4DB2-BD59-A6C34878D82A}">
                    <a16:rowId xmlns:a16="http://schemas.microsoft.com/office/drawing/2014/main" val="530935923"/>
                  </a:ext>
                </a:extLst>
              </a:tr>
              <a:tr h="503737">
                <a:tc>
                  <a:txBody>
                    <a:bodyPr/>
                    <a:lstStyle/>
                    <a:p>
                      <a:pPr algn="l">
                        <a:spcAft>
                          <a:spcPts val="0"/>
                        </a:spcAft>
                      </a:pPr>
                      <a:r>
                        <a:rPr lang="en-US" sz="1800" kern="100">
                          <a:effectLst/>
                          <a:latin typeface="宋体" panose="02010600030101010101" pitchFamily="2" charset="-122"/>
                          <a:ea typeface="宋体" panose="02010600030101010101" pitchFamily="2" charset="-122"/>
                        </a:rPr>
                        <a:t>8</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测试广度、深度低</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中</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高</a:t>
                      </a:r>
                    </a:p>
                  </a:txBody>
                  <a:tcPr marL="68580" marR="68580" marT="0" marB="0" anchor="ctr"/>
                </a:tc>
                <a:tc>
                  <a:txBody>
                    <a:bodyPr/>
                    <a:lstStyle/>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在写测试用例时尽量提高覆盖率；</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用户实际使用场景模拟</a:t>
                      </a:r>
                    </a:p>
                  </a:txBody>
                  <a:tcPr marL="68580" marR="68580" marT="0" marB="0" anchor="ctr"/>
                </a:tc>
                <a:tc>
                  <a:txBody>
                    <a:bodyPr/>
                    <a:lstStyle/>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增加测试用例；</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在下个版本发布前完成覆盖测试</a:t>
                      </a:r>
                    </a:p>
                  </a:txBody>
                  <a:tcPr marL="68580" marR="68580" marT="0" marB="0" anchor="ctr"/>
                </a:tc>
                <a:extLst>
                  <a:ext uri="{0D108BD9-81ED-4DB2-BD59-A6C34878D82A}">
                    <a16:rowId xmlns:a16="http://schemas.microsoft.com/office/drawing/2014/main" val="703487038"/>
                  </a:ext>
                </a:extLst>
              </a:tr>
              <a:tr h="456603">
                <a:tc>
                  <a:txBody>
                    <a:bodyPr/>
                    <a:lstStyle/>
                    <a:p>
                      <a:pPr algn="l">
                        <a:spcAft>
                          <a:spcPts val="0"/>
                        </a:spcAft>
                      </a:pPr>
                      <a:r>
                        <a:rPr lang="en-US" sz="1800" kern="100">
                          <a:effectLst/>
                          <a:latin typeface="宋体" panose="02010600030101010101" pitchFamily="2" charset="-122"/>
                          <a:ea typeface="宋体" panose="02010600030101010101" pitchFamily="2" charset="-122"/>
                        </a:rPr>
                        <a:t>9</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测试工具本身的误差</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中</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低</a:t>
                      </a:r>
                    </a:p>
                  </a:txBody>
                  <a:tcPr marL="68580" marR="68580" marT="0" marB="0" anchor="ctr"/>
                </a:tc>
                <a:tc>
                  <a:txBody>
                    <a:bodyPr/>
                    <a:lstStyle/>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使用比较成熟的自动化测试工具；</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使用测试工具时大胆排除不合理的测试值；</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测试完后人工审核和检查；</a:t>
                      </a:r>
                    </a:p>
                    <a:p>
                      <a:pPr marL="342900" lvl="0" indent="-342900" algn="l">
                        <a:spcAft>
                          <a:spcPts val="0"/>
                        </a:spcAft>
                        <a:buFont typeface="+mj-lt"/>
                        <a:buAutoNum type="arabicParenBoth"/>
                        <a:tabLst>
                          <a:tab pos="198120" algn="l"/>
                        </a:tabLst>
                      </a:pPr>
                      <a:r>
                        <a:rPr lang="zh-CN" sz="1800" kern="100">
                          <a:effectLst/>
                          <a:latin typeface="Times New Roman" panose="02020603050405020304" pitchFamily="18" charset="0"/>
                          <a:ea typeface="宋体" panose="02010600030101010101" pitchFamily="2" charset="-122"/>
                        </a:rPr>
                        <a:t>使用不同的测试工具进行相同场景测试，结果相似或相近的认为是有效测试</a:t>
                      </a:r>
                    </a:p>
                  </a:txBody>
                  <a:tcPr marL="68580" marR="68580" marT="0" marB="0" anchor="ctr"/>
                </a:tc>
                <a:tc>
                  <a:txBody>
                    <a:bodyPr/>
                    <a:lstStyle/>
                    <a:p>
                      <a:pPr algn="l">
                        <a:spcAft>
                          <a:spcPts val="0"/>
                        </a:spcAft>
                      </a:pPr>
                      <a:r>
                        <a:rPr lang="en-US" sz="1800" kern="100">
                          <a:effectLst/>
                          <a:latin typeface="宋体" panose="02010600030101010101" pitchFamily="2" charset="-122"/>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rPr>
                        <a:t>换用其他的工具进行测试</a:t>
                      </a:r>
                    </a:p>
                  </a:txBody>
                  <a:tcPr marL="68580" marR="68580" marT="0" marB="0" anchor="ctr"/>
                </a:tc>
                <a:extLst>
                  <a:ext uri="{0D108BD9-81ED-4DB2-BD59-A6C34878D82A}">
                    <a16:rowId xmlns:a16="http://schemas.microsoft.com/office/drawing/2014/main" val="3782785087"/>
                  </a:ext>
                </a:extLst>
              </a:tr>
              <a:tr h="839561">
                <a:tc>
                  <a:txBody>
                    <a:bodyPr/>
                    <a:lstStyle/>
                    <a:p>
                      <a:pPr algn="l">
                        <a:spcAft>
                          <a:spcPts val="0"/>
                        </a:spcAft>
                      </a:pPr>
                      <a:r>
                        <a:rPr lang="en-US" sz="1800" kern="100">
                          <a:effectLst/>
                          <a:latin typeface="宋体" panose="02010600030101010101" pitchFamily="2" charset="-122"/>
                          <a:ea typeface="宋体" panose="02010600030101010101" pitchFamily="2" charset="-122"/>
                        </a:rPr>
                        <a:t>10</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发现难以修复缺陷</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高</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中</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及早了解需求、设计与实现的模块，及早预测可能出现重大缺陷的模块</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配合开发人员进行解决</a:t>
                      </a:r>
                    </a:p>
                  </a:txBody>
                  <a:tcPr marL="68580" marR="68580" marT="0" marB="0" anchor="ctr"/>
                </a:tc>
                <a:extLst>
                  <a:ext uri="{0D108BD9-81ED-4DB2-BD59-A6C34878D82A}">
                    <a16:rowId xmlns:a16="http://schemas.microsoft.com/office/drawing/2014/main" val="1871720543"/>
                  </a:ext>
                </a:extLst>
              </a:tr>
              <a:tr h="335825">
                <a:tc>
                  <a:txBody>
                    <a:bodyPr/>
                    <a:lstStyle/>
                    <a:p>
                      <a:pPr algn="l">
                        <a:spcAft>
                          <a:spcPts val="0"/>
                        </a:spcAft>
                      </a:pPr>
                      <a:r>
                        <a:rPr lang="en-US" sz="1800" kern="100">
                          <a:effectLst/>
                          <a:latin typeface="宋体" panose="02010600030101010101" pitchFamily="2" charset="-122"/>
                          <a:ea typeface="宋体" panose="02010600030101010101" pitchFamily="2" charset="-122"/>
                        </a:rPr>
                        <a:t>11</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硬件、软件测试资源不足</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中</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高</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研发环境和测试环境分开</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使用独立的测试环境</a:t>
                      </a:r>
                    </a:p>
                  </a:txBody>
                  <a:tcPr marL="68580" marR="68580" marT="0" marB="0" anchor="ctr"/>
                </a:tc>
                <a:extLst>
                  <a:ext uri="{0D108BD9-81ED-4DB2-BD59-A6C34878D82A}">
                    <a16:rowId xmlns:a16="http://schemas.microsoft.com/office/drawing/2014/main" val="1172814163"/>
                  </a:ext>
                </a:extLst>
              </a:tr>
              <a:tr h="1007474">
                <a:tc>
                  <a:txBody>
                    <a:bodyPr/>
                    <a:lstStyle/>
                    <a:p>
                      <a:pPr algn="l">
                        <a:spcAft>
                          <a:spcPts val="0"/>
                        </a:spcAft>
                      </a:pPr>
                      <a:r>
                        <a:rPr lang="en-US" sz="1800" kern="100">
                          <a:effectLst/>
                          <a:latin typeface="宋体" panose="02010600030101010101" pitchFamily="2" charset="-122"/>
                          <a:ea typeface="宋体" panose="02010600030101010101" pitchFamily="2" charset="-122"/>
                        </a:rPr>
                        <a:t>12</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测试时间不充足</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高</a:t>
                      </a:r>
                    </a:p>
                  </a:txBody>
                  <a:tcPr marL="68580" marR="68580" marT="0" marB="0" anchor="ctr"/>
                </a:tc>
                <a:tc>
                  <a:txBody>
                    <a:bodyPr/>
                    <a:lstStyle/>
                    <a:p>
                      <a:pPr algn="l">
                        <a:spcAft>
                          <a:spcPts val="0"/>
                        </a:spcAft>
                      </a:pPr>
                      <a:r>
                        <a:rPr lang="zh-CN" sz="1800" kern="100">
                          <a:effectLst/>
                          <a:latin typeface="Times New Roman" panose="02020603050405020304" pitchFamily="18" charset="0"/>
                          <a:ea typeface="宋体" panose="02010600030101010101" pitchFamily="2" charset="-122"/>
                        </a:rPr>
                        <a:t>中</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研发时做好测试风险品评估</a:t>
                      </a:r>
                    </a:p>
                  </a:txBody>
                  <a:tcPr marL="68580" marR="68580" marT="0" marB="0" anchor="ctr"/>
                </a:tc>
                <a:tc>
                  <a:txBody>
                    <a:bodyPr/>
                    <a:lstStyle/>
                    <a:p>
                      <a:pPr algn="l">
                        <a:spcAft>
                          <a:spcPts val="0"/>
                        </a:spcAft>
                      </a:pPr>
                      <a:r>
                        <a:rPr lang="zh-CN" sz="1800" kern="100" dirty="0">
                          <a:effectLst/>
                          <a:latin typeface="Times New Roman" panose="02020603050405020304" pitchFamily="18" charset="0"/>
                          <a:ea typeface="宋体" panose="02010600030101010101" pitchFamily="2" charset="-122"/>
                        </a:rPr>
                        <a:t>延长测试时间</a:t>
                      </a:r>
                    </a:p>
                  </a:txBody>
                  <a:tcPr marL="68580" marR="68580" marT="0" marB="0" anchor="ctr"/>
                </a:tc>
                <a:extLst>
                  <a:ext uri="{0D108BD9-81ED-4DB2-BD59-A6C34878D82A}">
                    <a16:rowId xmlns:a16="http://schemas.microsoft.com/office/drawing/2014/main" val="3990824931"/>
                  </a:ext>
                </a:extLst>
              </a:tr>
            </a:tbl>
          </a:graphicData>
        </a:graphic>
      </p:graphicFrame>
    </p:spTree>
    <p:extLst>
      <p:ext uri="{BB962C8B-B14F-4D97-AF65-F5344CB8AC3E}">
        <p14:creationId xmlns:p14="http://schemas.microsoft.com/office/powerpoint/2010/main" val="746418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rtlCol="0">
        <a:spAutoFit/>
      </a:bodyPr>
      <a:lstStyle>
        <a:defPPr algn="l">
          <a:defRPr sz="2000" dirty="0" smtClean="0">
            <a:solidFill>
              <a:schemeClr val="bg1"/>
            </a:solidFill>
            <a:latin typeface="仿宋" panose="02010609060101010101" pitchFamily="49" charset="-122"/>
            <a:ea typeface="仿宋" panose="02010609060101010101" pitchFamily="49"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1166</Words>
  <Application>Microsoft Office PowerPoint</Application>
  <PresentationFormat>宽屏</PresentationFormat>
  <Paragraphs>187</Paragraphs>
  <Slides>9</Slides>
  <Notes>1</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9</vt:i4>
      </vt:variant>
    </vt:vector>
  </HeadingPairs>
  <TitlesOfParts>
    <vt:vector size="21" baseType="lpstr">
      <vt:lpstr>等线</vt:lpstr>
      <vt:lpstr>等线 Light</vt:lpstr>
      <vt:lpstr>仿宋</vt:lpstr>
      <vt:lpstr>华文中宋</vt:lpstr>
      <vt:lpstr>宋体</vt:lpstr>
      <vt:lpstr>微软雅黑</vt:lpstr>
      <vt:lpstr>微软雅黑 Light</vt:lpstr>
      <vt:lpstr>Arial</vt:lpstr>
      <vt:lpstr>Times New Roman</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博闻 李</dc:creator>
  <cp:lastModifiedBy>博闻 李</cp:lastModifiedBy>
  <cp:revision>10</cp:revision>
  <dcterms:created xsi:type="dcterms:W3CDTF">2019-04-12T05:37:27Z</dcterms:created>
  <dcterms:modified xsi:type="dcterms:W3CDTF">2019-04-12T10:23:33Z</dcterms:modified>
</cp:coreProperties>
</file>